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3291" y="20136"/>
            <a:ext cx="12874116" cy="12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6943" y="1638090"/>
            <a:ext cx="17526812" cy="6979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suyashpandey9611@gmail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67558" y="1253090"/>
            <a:ext cx="9611995" cy="68630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114"/>
              </a:spcBef>
            </a:pPr>
            <a:r>
              <a:rPr dirty="0" sz="8950" spc="254" b="1">
                <a:solidFill>
                  <a:srgbClr val="FFFFFF"/>
                </a:solidFill>
                <a:latin typeface="Times New Roman"/>
                <a:cs typeface="Times New Roman"/>
              </a:rPr>
              <a:t>Advanced </a:t>
            </a:r>
            <a:r>
              <a:rPr dirty="0" sz="8950" spc="2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50" spc="340" b="1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dirty="0" sz="8950" spc="-1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50" spc="285" b="1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dirty="0" sz="8950" spc="-22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50" spc="400" b="1">
                <a:solidFill>
                  <a:srgbClr val="FFFFFF"/>
                </a:solidFill>
                <a:latin typeface="Times New Roman"/>
                <a:cs typeface="Times New Roman"/>
              </a:rPr>
              <a:t>Techniques </a:t>
            </a:r>
            <a:r>
              <a:rPr dirty="0" sz="8950" spc="280" b="1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8950" spc="2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50" spc="235" b="1">
                <a:solidFill>
                  <a:srgbClr val="FFFFFF"/>
                </a:solidFill>
                <a:latin typeface="Times New Roman"/>
                <a:cs typeface="Times New Roman"/>
              </a:rPr>
              <a:t>Heart </a:t>
            </a:r>
            <a:r>
              <a:rPr dirty="0" sz="8950" spc="490" b="1">
                <a:solidFill>
                  <a:srgbClr val="FFFFFF"/>
                </a:solidFill>
                <a:latin typeface="Times New Roman"/>
                <a:cs typeface="Times New Roman"/>
              </a:rPr>
              <a:t>Disease </a:t>
            </a:r>
            <a:r>
              <a:rPr dirty="0" sz="8950" spc="49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950" spc="380" b="1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endParaRPr sz="89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02049" y="22720"/>
            <a:ext cx="462280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0">
                <a:solidFill>
                  <a:srgbClr val="FFFFFF"/>
                </a:solidFill>
              </a:rPr>
              <a:t>Model</a:t>
            </a:r>
            <a:r>
              <a:rPr dirty="0" sz="4500" spc="5">
                <a:solidFill>
                  <a:srgbClr val="FFFFFF"/>
                </a:solidFill>
              </a:rPr>
              <a:t> </a:t>
            </a:r>
            <a:r>
              <a:rPr dirty="0" sz="4500" spc="-10">
                <a:solidFill>
                  <a:srgbClr val="FFFFFF"/>
                </a:solidFill>
              </a:rPr>
              <a:t>Evaluation</a:t>
            </a:r>
            <a:endParaRPr sz="4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2766" y="947623"/>
            <a:ext cx="7391399" cy="54959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71178" y="7779639"/>
            <a:ext cx="269875" cy="2857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72667" y="7855839"/>
            <a:ext cx="209550" cy="2095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91411" y="8817864"/>
            <a:ext cx="209550" cy="2095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870579" y="6689471"/>
            <a:ext cx="7731759" cy="2917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90"/>
              </a:spcBef>
            </a:pP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3150" spc="-80" b="1">
                <a:solidFill>
                  <a:srgbClr val="FFFFFF"/>
                </a:solidFill>
                <a:latin typeface="Cambria"/>
                <a:cs typeface="Cambria"/>
              </a:rPr>
              <a:t>above </a:t>
            </a:r>
            <a:r>
              <a:rPr dirty="0" sz="3150" spc="-10" b="1">
                <a:solidFill>
                  <a:srgbClr val="FFFFFF"/>
                </a:solidFill>
                <a:latin typeface="Cambria"/>
                <a:cs typeface="Cambria"/>
              </a:rPr>
              <a:t>ﬁgure </a:t>
            </a:r>
            <a:r>
              <a:rPr dirty="0" sz="3150" spc="-20" b="1">
                <a:solidFill>
                  <a:srgbClr val="FFFFFF"/>
                </a:solidFill>
                <a:latin typeface="Cambria"/>
                <a:cs typeface="Cambria"/>
              </a:rPr>
              <a:t>or </a:t>
            </a:r>
            <a:r>
              <a:rPr dirty="0" sz="3150" b="1">
                <a:solidFill>
                  <a:srgbClr val="FFFFFF"/>
                </a:solidFill>
                <a:latin typeface="Cambria"/>
                <a:cs typeface="Cambria"/>
              </a:rPr>
              <a:t>graph </a:t>
            </a:r>
            <a:r>
              <a:rPr dirty="0" sz="3150" spc="-45" b="1">
                <a:solidFill>
                  <a:srgbClr val="FFFFFF"/>
                </a:solidFill>
                <a:latin typeface="Cambria"/>
                <a:cs typeface="Cambria"/>
              </a:rPr>
              <a:t>represents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3150" spc="-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b="1">
                <a:solidFill>
                  <a:srgbClr val="FFFFFF"/>
                </a:solidFill>
                <a:latin typeface="Cambria"/>
                <a:cs typeface="Cambria"/>
              </a:rPr>
              <a:t>loss, </a:t>
            </a:r>
            <a:r>
              <a:rPr dirty="0" sz="3150" spc="-5" b="1">
                <a:solidFill>
                  <a:srgbClr val="FFFFFF"/>
                </a:solidFill>
                <a:latin typeface="Cambria"/>
                <a:cs typeface="Cambria"/>
              </a:rPr>
              <a:t>accuracy, </a:t>
            </a:r>
            <a:r>
              <a:rPr dirty="0" sz="3150" spc="55" b="1">
                <a:solidFill>
                  <a:srgbClr val="FFFFFF"/>
                </a:solidFill>
                <a:latin typeface="Cambria"/>
                <a:cs typeface="Cambria"/>
              </a:rPr>
              <a:t>val_loss, </a:t>
            </a:r>
            <a:r>
              <a:rPr dirty="0" sz="3150" spc="40" b="1">
                <a:solidFill>
                  <a:srgbClr val="FFFFFF"/>
                </a:solidFill>
                <a:latin typeface="Cambria"/>
                <a:cs typeface="Cambria"/>
              </a:rPr>
              <a:t>val_accuracy </a:t>
            </a:r>
            <a:r>
              <a:rPr dirty="0" sz="3150" spc="-25" b="1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dirty="0" sz="3150" spc="-68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repect</a:t>
            </a:r>
            <a:r>
              <a:rPr dirty="0" sz="3150" spc="-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40" b="1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20" b="1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10" b="1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3150" spc="7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5" b="1">
                <a:solidFill>
                  <a:srgbClr val="FFFFFF"/>
                </a:solidFill>
                <a:latin typeface="Cambria"/>
                <a:cs typeface="Cambria"/>
              </a:rPr>
              <a:t>epochs.</a:t>
            </a:r>
            <a:r>
              <a:rPr dirty="0" sz="3150" spc="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7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3150" spc="-7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dirty="0" sz="315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45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3150" spc="-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3150" spc="6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20" b="1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dirty="0" sz="3150" spc="65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10" b="1">
                <a:solidFill>
                  <a:srgbClr val="FFFFFF"/>
                </a:solidFill>
                <a:latin typeface="Cambria"/>
                <a:cs typeface="Cambria"/>
              </a:rPr>
              <a:t>of  epochs,  </a:t>
            </a:r>
            <a:r>
              <a:rPr dirty="0" sz="3150" spc="-25" b="1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dirty="0" sz="3150" spc="25" b="1">
                <a:solidFill>
                  <a:srgbClr val="FFFFFF"/>
                </a:solidFill>
                <a:latin typeface="Cambria"/>
                <a:cs typeface="Cambria"/>
              </a:rPr>
              <a:t>Y </a:t>
            </a:r>
            <a:r>
              <a:rPr dirty="0" sz="3150" spc="-68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75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3150" spc="-7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315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45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3150" spc="-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3150" spc="-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60" b="1">
                <a:solidFill>
                  <a:srgbClr val="FFFFFF"/>
                </a:solidFill>
                <a:latin typeface="Cambria"/>
                <a:cs typeface="Cambria"/>
              </a:rPr>
              <a:t>value</a:t>
            </a:r>
            <a:r>
              <a:rPr dirty="0" sz="3150" spc="-5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10" b="1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3150" spc="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40" b="1">
                <a:solidFill>
                  <a:srgbClr val="FFFFFF"/>
                </a:solidFill>
                <a:latin typeface="Cambria"/>
                <a:cs typeface="Cambria"/>
              </a:rPr>
              <a:t>these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40" b="1">
                <a:solidFill>
                  <a:srgbClr val="FFFFFF"/>
                </a:solidFill>
                <a:latin typeface="Cambria"/>
                <a:cs typeface="Cambria"/>
              </a:rPr>
              <a:t>parameters</a:t>
            </a:r>
            <a:r>
              <a:rPr dirty="0" sz="3150" spc="5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speciﬁed</a:t>
            </a:r>
            <a:r>
              <a:rPr dirty="0" sz="3150" spc="6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5" b="1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3150" spc="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3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315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-15" b="1">
                <a:solidFill>
                  <a:srgbClr val="FFFFFF"/>
                </a:solidFill>
                <a:latin typeface="Cambria"/>
                <a:cs typeface="Cambria"/>
              </a:rPr>
              <a:t>legend.</a:t>
            </a:r>
            <a:endParaRPr sz="3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91263" y="19672"/>
            <a:ext cx="1971675" cy="692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50" spc="40">
                <a:solidFill>
                  <a:srgbClr val="FFFFFF"/>
                </a:solidFill>
              </a:rPr>
              <a:t>Metrics</a:t>
            </a:r>
            <a:endParaRPr sz="4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10286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28623" y="7243038"/>
            <a:ext cx="139700" cy="139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7057" y="7881213"/>
            <a:ext cx="139700" cy="139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1691" y="8843238"/>
            <a:ext cx="139700" cy="139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8841" y="9157563"/>
            <a:ext cx="139700" cy="139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6761" y="9157563"/>
            <a:ext cx="139700" cy="139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7019" y="9481413"/>
            <a:ext cx="139700" cy="1397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24367" y="6465163"/>
            <a:ext cx="9655175" cy="3221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30" b="1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dirty="0" sz="2100" spc="30" b="1">
                <a:solidFill>
                  <a:srgbClr val="FFFFFF"/>
                </a:solidFill>
                <a:latin typeface="Cambria"/>
                <a:cs typeface="Cambria"/>
              </a:rPr>
              <a:t>onfusion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matrices </a:t>
            </a:r>
            <a:r>
              <a:rPr dirty="0" sz="2100" spc="-50" b="1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100" spc="36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used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in machine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learning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dirty="0" sz="2100" spc="-50" b="1">
                <a:solidFill>
                  <a:srgbClr val="FFFFFF"/>
                </a:solidFill>
                <a:latin typeface="Cambria"/>
                <a:cs typeface="Cambria"/>
              </a:rPr>
              <a:t>evaluate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performance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2100" spc="-55" b="1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classiﬁcation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model.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They </a:t>
            </a:r>
            <a:r>
              <a:rPr dirty="0" sz="2100" spc="-50" b="1">
                <a:solidFill>
                  <a:srgbClr val="FFFFFF"/>
                </a:solidFill>
                <a:latin typeface="Cambria"/>
                <a:cs typeface="Cambria"/>
              </a:rPr>
              <a:t>are </a:t>
            </a:r>
            <a:r>
              <a:rPr dirty="0" sz="2100" spc="-55" b="1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dirty="0" sz="2100" spc="-45" b="1">
                <a:solidFill>
                  <a:srgbClr val="FFFFFF"/>
                </a:solidFill>
                <a:latin typeface="Cambria"/>
                <a:cs typeface="Cambria"/>
              </a:rPr>
              <a:t>table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that shows the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number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times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that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 model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classiﬁed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instances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class.</a:t>
            </a:r>
            <a:r>
              <a:rPr dirty="0" sz="2100" spc="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25" b="1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dirty="0" sz="2100" spc="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45" b="1">
                <a:solidFill>
                  <a:srgbClr val="FFFFFF"/>
                </a:solidFill>
                <a:latin typeface="Cambria"/>
                <a:cs typeface="Cambria"/>
              </a:rPr>
              <a:t>row</a:t>
            </a:r>
            <a:r>
              <a:rPr dirty="0" sz="2100" spc="-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100" spc="47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4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85" b="1">
                <a:solidFill>
                  <a:srgbClr val="FFFFFF"/>
                </a:solidFill>
                <a:latin typeface="Cambria"/>
                <a:cs typeface="Cambria"/>
              </a:rPr>
              <a:t>matri </a:t>
            </a:r>
            <a:r>
              <a:rPr dirty="0" sz="2100" spc="-18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 the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instances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in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class,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 each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column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 the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instances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dirty="0" sz="2100" spc="-55" b="1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predicted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class.Here’s </a:t>
            </a:r>
            <a:r>
              <a:rPr dirty="0" sz="2100" spc="-55" b="1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dirty="0" sz="2100" spc="-40" b="1">
                <a:solidFill>
                  <a:srgbClr val="FFFFFF"/>
                </a:solidFill>
                <a:latin typeface="Cambria"/>
                <a:cs typeface="Cambria"/>
              </a:rPr>
              <a:t>breakdown 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information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100" spc="-290" b="1">
                <a:solidFill>
                  <a:srgbClr val="FFFFFF"/>
                </a:solidFill>
                <a:latin typeface="Cambria"/>
                <a:cs typeface="Cambria"/>
              </a:rPr>
              <a:t>aes </a:t>
            </a:r>
            <a:r>
              <a:rPr dirty="0" sz="2100" spc="-28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labels</a:t>
            </a:r>
            <a:r>
              <a:rPr dirty="0" sz="2100" spc="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2100" spc="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image</a:t>
            </a:r>
            <a:r>
              <a:rPr dirty="0" sz="2100" spc="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provide: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mbria"/>
              <a:cs typeface="Cambria"/>
            </a:endParaRPr>
          </a:p>
          <a:p>
            <a:pPr marL="12700" marR="4429125">
              <a:lnSpc>
                <a:spcPts val="2480"/>
              </a:lnSpc>
              <a:tabLst>
                <a:tab pos="672465" algn="l"/>
                <a:tab pos="1075055" algn="l"/>
              </a:tabLst>
            </a:pP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 b="1">
                <a:solidFill>
                  <a:srgbClr val="FFFFFF"/>
                </a:solidFill>
                <a:latin typeface="Cambria"/>
                <a:cs typeface="Cambria"/>
              </a:rPr>
              <a:t>y-a	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100" spc="2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actual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values.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 The	</a:t>
            </a:r>
            <a:r>
              <a:rPr dirty="0" sz="2100" spc="130" b="1">
                <a:solidFill>
                  <a:srgbClr val="FFFFFF"/>
                </a:solidFill>
                <a:latin typeface="Cambria"/>
                <a:cs typeface="Cambria"/>
              </a:rPr>
              <a:t>-a	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dirty="0" sz="2100" spc="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predicted</a:t>
            </a:r>
            <a:r>
              <a:rPr dirty="0" sz="2100" spc="-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values.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470"/>
              </a:lnSpc>
            </a:pP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numbers</a:t>
            </a:r>
            <a:r>
              <a:rPr dirty="0" sz="2100" spc="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along</a:t>
            </a:r>
            <a:r>
              <a:rPr dirty="0" sz="2100" spc="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5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100" spc="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5" b="1">
                <a:solidFill>
                  <a:srgbClr val="FFFFFF"/>
                </a:solidFill>
                <a:latin typeface="Cambria"/>
                <a:cs typeface="Cambria"/>
              </a:rPr>
              <a:t>aes,</a:t>
            </a:r>
            <a:r>
              <a:rPr dirty="0" sz="2100" spc="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45" b="1">
                <a:solidFill>
                  <a:srgbClr val="FFFFFF"/>
                </a:solidFill>
                <a:latin typeface="Cambria"/>
                <a:cs typeface="Cambria"/>
              </a:rPr>
              <a:t>like</a:t>
            </a:r>
            <a:r>
              <a:rPr dirty="0" sz="2100" spc="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“3”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100" spc="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Cambria"/>
                <a:cs typeface="Cambria"/>
              </a:rPr>
              <a:t>“95”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 could</a:t>
            </a:r>
            <a:r>
              <a:rPr dirty="0" sz="2100" spc="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35" b="1">
                <a:solidFill>
                  <a:srgbClr val="FFFFFF"/>
                </a:solidFill>
                <a:latin typeface="Cambria"/>
                <a:cs typeface="Cambria"/>
              </a:rPr>
              <a:t>represent</a:t>
            </a:r>
            <a:r>
              <a:rPr dirty="0" sz="2100" spc="2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Cambria"/>
                <a:cs typeface="Cambria"/>
              </a:rPr>
              <a:t>class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5" b="1">
                <a:solidFill>
                  <a:srgbClr val="FFFFFF"/>
                </a:solidFill>
                <a:latin typeface="Cambria"/>
                <a:cs typeface="Cambria"/>
              </a:rPr>
              <a:t>labels.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7163" y="1025766"/>
            <a:ext cx="5943587" cy="5188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15703" y="389471"/>
            <a:ext cx="6962775" cy="1409700"/>
          </a:xfrm>
          <a:prstGeom prst="rect"/>
          <a:solidFill>
            <a:srgbClr val="000000"/>
          </a:solidFill>
        </p:spPr>
        <p:txBody>
          <a:bodyPr wrap="square" lIns="0" tIns="19304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1520"/>
              </a:spcBef>
            </a:pPr>
            <a:r>
              <a:rPr dirty="0" sz="4150" spc="-5">
                <a:solidFill>
                  <a:srgbClr val="FFFFFF"/>
                </a:solidFill>
              </a:rPr>
              <a:t>Interpreting</a:t>
            </a:r>
            <a:r>
              <a:rPr dirty="0" sz="4150" spc="50">
                <a:solidFill>
                  <a:srgbClr val="FFFFFF"/>
                </a:solidFill>
              </a:rPr>
              <a:t> </a:t>
            </a:r>
            <a:r>
              <a:rPr dirty="0" sz="4150" spc="30">
                <a:solidFill>
                  <a:srgbClr val="FFFFFF"/>
                </a:solidFill>
              </a:rPr>
              <a:t>Model</a:t>
            </a:r>
            <a:r>
              <a:rPr dirty="0" sz="4150" spc="55">
                <a:solidFill>
                  <a:srgbClr val="FFFFFF"/>
                </a:solidFill>
              </a:rPr>
              <a:t> </a:t>
            </a:r>
            <a:r>
              <a:rPr dirty="0" sz="4150" spc="5">
                <a:solidFill>
                  <a:srgbClr val="FFFFFF"/>
                </a:solidFill>
              </a:rPr>
              <a:t>Results</a:t>
            </a:r>
            <a:endParaRPr sz="41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6397" y="2402618"/>
            <a:ext cx="6248611" cy="48909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24161" y="7918831"/>
            <a:ext cx="7496809" cy="12134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904240" marR="5080" indent="-892175">
              <a:lnSpc>
                <a:spcPts val="4650"/>
              </a:lnSpc>
              <a:spcBef>
                <a:spcPts val="250"/>
              </a:spcBef>
            </a:pPr>
            <a:r>
              <a:rPr dirty="0" sz="3900" spc="20" b="1">
                <a:latin typeface="Cambria"/>
                <a:cs typeface="Cambria"/>
              </a:rPr>
              <a:t>Classiﬁcation</a:t>
            </a:r>
            <a:r>
              <a:rPr dirty="0" sz="3900" spc="65" b="1">
                <a:latin typeface="Cambria"/>
                <a:cs typeface="Cambria"/>
              </a:rPr>
              <a:t> </a:t>
            </a:r>
            <a:r>
              <a:rPr dirty="0" sz="3900" spc="-45" b="1">
                <a:latin typeface="Cambria"/>
                <a:cs typeface="Cambria"/>
              </a:rPr>
              <a:t>report</a:t>
            </a:r>
            <a:r>
              <a:rPr dirty="0" sz="3900" spc="30" b="1">
                <a:latin typeface="Cambria"/>
                <a:cs typeface="Cambria"/>
              </a:rPr>
              <a:t> </a:t>
            </a:r>
            <a:r>
              <a:rPr dirty="0" sz="3900" spc="20" b="1">
                <a:latin typeface="Cambria"/>
                <a:cs typeface="Cambria"/>
              </a:rPr>
              <a:t>of</a:t>
            </a:r>
            <a:r>
              <a:rPr dirty="0" sz="3900" spc="25" b="1">
                <a:latin typeface="Cambria"/>
                <a:cs typeface="Cambria"/>
              </a:rPr>
              <a:t> </a:t>
            </a:r>
            <a:r>
              <a:rPr dirty="0" sz="3900" spc="-40" b="1">
                <a:latin typeface="Cambria"/>
                <a:cs typeface="Cambria"/>
              </a:rPr>
              <a:t>the</a:t>
            </a:r>
            <a:r>
              <a:rPr dirty="0" sz="3900" spc="70" b="1">
                <a:latin typeface="Cambria"/>
                <a:cs typeface="Cambria"/>
              </a:rPr>
              <a:t> </a:t>
            </a:r>
            <a:r>
              <a:rPr dirty="0" sz="3900" spc="-10" b="1">
                <a:latin typeface="Cambria"/>
                <a:cs typeface="Cambria"/>
              </a:rPr>
              <a:t>Heart </a:t>
            </a:r>
            <a:r>
              <a:rPr dirty="0" sz="3900" spc="-840" b="1">
                <a:latin typeface="Cambria"/>
                <a:cs typeface="Cambria"/>
              </a:rPr>
              <a:t> </a:t>
            </a:r>
            <a:r>
              <a:rPr dirty="0" sz="3900" spc="-50" b="1">
                <a:latin typeface="Cambria"/>
                <a:cs typeface="Cambria"/>
              </a:rPr>
              <a:t>disease</a:t>
            </a:r>
            <a:r>
              <a:rPr dirty="0" sz="3900" spc="65" b="1">
                <a:latin typeface="Cambria"/>
                <a:cs typeface="Cambria"/>
              </a:rPr>
              <a:t> </a:t>
            </a:r>
            <a:r>
              <a:rPr dirty="0" sz="3900" spc="-20" b="1">
                <a:latin typeface="Cambria"/>
                <a:cs typeface="Cambria"/>
              </a:rPr>
              <a:t>prediction</a:t>
            </a:r>
            <a:r>
              <a:rPr dirty="0" sz="3900" spc="70" b="1">
                <a:latin typeface="Cambria"/>
                <a:cs typeface="Cambria"/>
              </a:rPr>
              <a:t> </a:t>
            </a:r>
            <a:r>
              <a:rPr dirty="0" sz="3900" spc="-25" b="1">
                <a:latin typeface="Cambria"/>
                <a:cs typeface="Cambria"/>
              </a:rPr>
              <a:t>model</a:t>
            </a:r>
            <a:endParaRPr sz="3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6748780" marR="5080">
              <a:lnSpc>
                <a:spcPts val="4730"/>
              </a:lnSpc>
              <a:spcBef>
                <a:spcPts val="270"/>
              </a:spcBef>
            </a:pPr>
            <a:r>
              <a:rPr dirty="0" spc="55"/>
              <a:t>Some</a:t>
            </a:r>
            <a:r>
              <a:rPr dirty="0" spc="30"/>
              <a:t> </a:t>
            </a:r>
            <a:r>
              <a:rPr dirty="0" spc="5"/>
              <a:t>Points</a:t>
            </a:r>
            <a:r>
              <a:rPr dirty="0" spc="30"/>
              <a:t> </a:t>
            </a:r>
            <a:r>
              <a:rPr dirty="0" spc="-55"/>
              <a:t>related</a:t>
            </a:r>
            <a:r>
              <a:rPr dirty="0" spc="-15"/>
              <a:t> </a:t>
            </a:r>
            <a:r>
              <a:rPr dirty="0" spc="-45"/>
              <a:t>to</a:t>
            </a:r>
            <a:r>
              <a:rPr dirty="0" spc="-20"/>
              <a:t> </a:t>
            </a:r>
            <a:r>
              <a:rPr dirty="0" spc="-40"/>
              <a:t>the </a:t>
            </a:r>
            <a:r>
              <a:rPr dirty="0" spc="-865"/>
              <a:t> </a:t>
            </a:r>
            <a:r>
              <a:rPr dirty="0" spc="-20"/>
              <a:t>dashboard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9208" y="2032520"/>
            <a:ext cx="117475" cy="1174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5626" y="4966220"/>
            <a:ext cx="117475" cy="1174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1689" y="7642745"/>
            <a:ext cx="117475" cy="1174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59307" y="7642745"/>
            <a:ext cx="117475" cy="1174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8576" y="7909445"/>
            <a:ext cx="117475" cy="1174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4831" y="8176145"/>
            <a:ext cx="117475" cy="1174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018" y="8176145"/>
            <a:ext cx="117475" cy="1174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48571" y="1638090"/>
            <a:ext cx="8465185" cy="697992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65"/>
              </a:spcBef>
              <a:buAutoNum type="arabicPeriod"/>
              <a:tabLst>
                <a:tab pos="226060" algn="l"/>
              </a:tabLst>
            </a:pPr>
            <a:r>
              <a:rPr dirty="0" sz="1750" spc="55" b="1">
                <a:latin typeface="Times New Roman"/>
                <a:cs typeface="Times New Roman"/>
              </a:rPr>
              <a:t>Summary </a:t>
            </a:r>
            <a:r>
              <a:rPr dirty="0" sz="1750" spc="40" b="1">
                <a:latin typeface="Times New Roman"/>
                <a:cs typeface="Times New Roman"/>
              </a:rPr>
              <a:t>Statistics: </a:t>
            </a:r>
            <a:r>
              <a:rPr dirty="0" sz="1750" spc="50" b="1">
                <a:latin typeface="Times New Roman"/>
                <a:cs typeface="Times New Roman"/>
              </a:rPr>
              <a:t>The </a:t>
            </a:r>
            <a:r>
              <a:rPr dirty="0" sz="1750" spc="65" b="1">
                <a:latin typeface="Times New Roman"/>
                <a:cs typeface="Times New Roman"/>
              </a:rPr>
              <a:t>top </a:t>
            </a:r>
            <a:r>
              <a:rPr dirty="0" sz="1750" spc="80" b="1">
                <a:latin typeface="Times New Roman"/>
                <a:cs typeface="Times New Roman"/>
              </a:rPr>
              <a:t>section </a:t>
            </a:r>
            <a:r>
              <a:rPr dirty="0" sz="1750" spc="55" b="1">
                <a:latin typeface="Times New Roman"/>
                <a:cs typeface="Times New Roman"/>
              </a:rPr>
              <a:t>displays </a:t>
            </a:r>
            <a:r>
              <a:rPr dirty="0" sz="1750" spc="70" b="1">
                <a:latin typeface="Times New Roman"/>
                <a:cs typeface="Times New Roman"/>
              </a:rPr>
              <a:t>the </a:t>
            </a:r>
            <a:r>
              <a:rPr dirty="0" sz="1750" spc="45" b="1">
                <a:latin typeface="Times New Roman"/>
                <a:cs typeface="Times New Roman"/>
              </a:rPr>
              <a:t>total </a:t>
            </a:r>
            <a:r>
              <a:rPr dirty="0" sz="1750" spc="105" b="1">
                <a:latin typeface="Times New Roman"/>
                <a:cs typeface="Times New Roman"/>
              </a:rPr>
              <a:t>sums </a:t>
            </a:r>
            <a:r>
              <a:rPr dirty="0" sz="1750" spc="35" b="1">
                <a:latin typeface="Times New Roman"/>
                <a:cs typeface="Times New Roman"/>
              </a:rPr>
              <a:t>for key </a:t>
            </a:r>
            <a:r>
              <a:rPr dirty="0" sz="1750" spc="50" b="1">
                <a:latin typeface="Times New Roman"/>
                <a:cs typeface="Times New Roman"/>
              </a:rPr>
              <a:t>metrics: </a:t>
            </a:r>
            <a:r>
              <a:rPr dirty="0" sz="1750" spc="60" b="1">
                <a:latin typeface="Times New Roman"/>
                <a:cs typeface="Times New Roman"/>
              </a:rPr>
              <a:t>age </a:t>
            </a:r>
            <a:r>
              <a:rPr dirty="0" sz="1750" spc="65" b="1">
                <a:latin typeface="Times New Roman"/>
                <a:cs typeface="Times New Roman"/>
              </a:rPr>
              <a:t> </a:t>
            </a:r>
            <a:r>
              <a:rPr dirty="0" sz="1750" spc="-65" b="1">
                <a:latin typeface="Times New Roman"/>
                <a:cs typeface="Times New Roman"/>
              </a:rPr>
              <a:t>(16K),</a:t>
            </a:r>
            <a:r>
              <a:rPr dirty="0" sz="1750" spc="-6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thalach </a:t>
            </a:r>
            <a:r>
              <a:rPr dirty="0" sz="1750" spc="20" b="1">
                <a:latin typeface="Times New Roman"/>
                <a:cs typeface="Times New Roman"/>
              </a:rPr>
              <a:t>(ma</a:t>
            </a:r>
            <a:r>
              <a:rPr dirty="0" sz="1750" spc="25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imum </a:t>
            </a:r>
            <a:r>
              <a:rPr dirty="0" sz="1750" spc="50" b="1">
                <a:latin typeface="Times New Roman"/>
                <a:cs typeface="Times New Roman"/>
              </a:rPr>
              <a:t>heart </a:t>
            </a:r>
            <a:r>
              <a:rPr dirty="0" sz="1750" spc="40" b="1">
                <a:latin typeface="Times New Roman"/>
                <a:cs typeface="Times New Roman"/>
              </a:rPr>
              <a:t>rate, </a:t>
            </a:r>
            <a:r>
              <a:rPr dirty="0" sz="1750" spc="-50" b="1">
                <a:latin typeface="Times New Roman"/>
                <a:cs typeface="Times New Roman"/>
              </a:rPr>
              <a:t>45K),</a:t>
            </a:r>
            <a:r>
              <a:rPr dirty="0" sz="1750" spc="-45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chol </a:t>
            </a:r>
            <a:r>
              <a:rPr dirty="0" sz="1750" spc="50" b="1">
                <a:latin typeface="Times New Roman"/>
                <a:cs typeface="Times New Roman"/>
              </a:rPr>
              <a:t>(cholesterol, </a:t>
            </a:r>
            <a:r>
              <a:rPr dirty="0" sz="1750" spc="-75" b="1">
                <a:latin typeface="Times New Roman"/>
                <a:cs typeface="Times New Roman"/>
              </a:rPr>
              <a:t>75K),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and </a:t>
            </a:r>
            <a:r>
              <a:rPr dirty="0" sz="1750" spc="60" b="1">
                <a:latin typeface="Times New Roman"/>
                <a:cs typeface="Times New Roman"/>
              </a:rPr>
              <a:t>trestbps </a:t>
            </a:r>
            <a:r>
              <a:rPr dirty="0" sz="1750" spc="65" b="1">
                <a:latin typeface="Times New Roman"/>
                <a:cs typeface="Times New Roman"/>
              </a:rPr>
              <a:t> </a:t>
            </a:r>
            <a:r>
              <a:rPr dirty="0" sz="1750" spc="45" b="1">
                <a:latin typeface="Times New Roman"/>
                <a:cs typeface="Times New Roman"/>
              </a:rPr>
              <a:t>(resting</a:t>
            </a:r>
            <a:r>
              <a:rPr dirty="0" sz="1750" spc="-25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blood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pressure,</a:t>
            </a:r>
            <a:r>
              <a:rPr dirty="0" sz="1750" spc="-60" b="1">
                <a:latin typeface="Times New Roman"/>
                <a:cs typeface="Times New Roman"/>
              </a:rPr>
              <a:t> </a:t>
            </a:r>
            <a:r>
              <a:rPr dirty="0" sz="1750" spc="15" b="1">
                <a:latin typeface="Times New Roman"/>
                <a:cs typeface="Times New Roman"/>
              </a:rPr>
              <a:t>40K).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algn="just" marL="12700" marR="5080" indent="55880">
              <a:lnSpc>
                <a:spcPct val="100000"/>
              </a:lnSpc>
              <a:buAutoNum type="arabicPeriod"/>
              <a:tabLst>
                <a:tab pos="297180" algn="l"/>
              </a:tabLst>
            </a:pPr>
            <a:r>
              <a:rPr dirty="0" sz="1750" spc="55" b="1">
                <a:latin typeface="Times New Roman"/>
                <a:cs typeface="Times New Roman"/>
              </a:rPr>
              <a:t>Cholesterol</a:t>
            </a:r>
            <a:r>
              <a:rPr dirty="0" sz="1750" spc="5" b="1">
                <a:latin typeface="Times New Roman"/>
                <a:cs typeface="Times New Roman"/>
              </a:rPr>
              <a:t> </a:t>
            </a:r>
            <a:r>
              <a:rPr dirty="0" sz="1750" spc="20" b="1">
                <a:latin typeface="Times New Roman"/>
                <a:cs typeface="Times New Roman"/>
              </a:rPr>
              <a:t>by</a:t>
            </a:r>
            <a:r>
              <a:rPr dirty="0" sz="1750" spc="-105" b="1">
                <a:latin typeface="Times New Roman"/>
                <a:cs typeface="Times New Roman"/>
              </a:rPr>
              <a:t> </a:t>
            </a:r>
            <a:r>
              <a:rPr dirty="0" sz="1750" spc="-15" b="1">
                <a:latin typeface="Times New Roman"/>
                <a:cs typeface="Times New Roman"/>
              </a:rPr>
              <a:t>Age:</a:t>
            </a:r>
            <a:r>
              <a:rPr dirty="0" sz="1750" spc="-55" b="1">
                <a:latin typeface="Times New Roman"/>
                <a:cs typeface="Times New Roman"/>
              </a:rPr>
              <a:t> </a:t>
            </a:r>
            <a:r>
              <a:rPr dirty="0" sz="1750" spc="-114" b="1">
                <a:latin typeface="Times New Roman"/>
                <a:cs typeface="Times New Roman"/>
              </a:rPr>
              <a:t>A</a:t>
            </a:r>
            <a:r>
              <a:rPr dirty="0" sz="1750" spc="5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bar</a:t>
            </a:r>
            <a:r>
              <a:rPr dirty="0" sz="1750" spc="-25" b="1">
                <a:latin typeface="Times New Roman"/>
                <a:cs typeface="Times New Roman"/>
              </a:rPr>
              <a:t> </a:t>
            </a:r>
            <a:r>
              <a:rPr dirty="0" sz="1750" spc="45" b="1">
                <a:latin typeface="Times New Roman"/>
                <a:cs typeface="Times New Roman"/>
              </a:rPr>
              <a:t>chart</a:t>
            </a:r>
            <a:r>
              <a:rPr dirty="0" sz="1750" spc="-5" b="1">
                <a:latin typeface="Times New Roman"/>
                <a:cs typeface="Times New Roman"/>
              </a:rPr>
              <a:t> </a:t>
            </a:r>
            <a:r>
              <a:rPr dirty="0" sz="1750" spc="95" b="1">
                <a:latin typeface="Times New Roman"/>
                <a:cs typeface="Times New Roman"/>
              </a:rPr>
              <a:t>shows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the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distribution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of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cholesterol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levels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(chol) </a:t>
            </a:r>
            <a:r>
              <a:rPr dirty="0" sz="1750" spc="-430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across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110" b="1">
                <a:latin typeface="Times New Roman"/>
                <a:cs typeface="Times New Roman"/>
              </a:rPr>
              <a:t>diIerent</a:t>
            </a:r>
            <a:r>
              <a:rPr dirty="0" sz="1750" spc="-35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age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groups,</a:t>
            </a:r>
            <a:r>
              <a:rPr dirty="0" sz="1750" spc="-45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highlighting</a:t>
            </a:r>
            <a:r>
              <a:rPr dirty="0" sz="1750" spc="-45" b="1">
                <a:latin typeface="Times New Roman"/>
                <a:cs typeface="Times New Roman"/>
              </a:rPr>
              <a:t> </a:t>
            </a:r>
            <a:r>
              <a:rPr dirty="0" sz="1750" spc="90" b="1">
                <a:latin typeface="Times New Roman"/>
                <a:cs typeface="Times New Roman"/>
              </a:rPr>
              <a:t>how</a:t>
            </a:r>
            <a:r>
              <a:rPr dirty="0" sz="1750" spc="-65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cholesterol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80" b="1">
                <a:latin typeface="Times New Roman"/>
                <a:cs typeface="Times New Roman"/>
              </a:rPr>
              <a:t>counts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10" b="1">
                <a:latin typeface="Times New Roman"/>
                <a:cs typeface="Times New Roman"/>
              </a:rPr>
              <a:t>vary</a:t>
            </a:r>
            <a:r>
              <a:rPr dirty="0" sz="1750" spc="-114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age.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  <a:buAutoNum type="arabicPeriod"/>
              <a:tabLst>
                <a:tab pos="250190" algn="l"/>
              </a:tabLst>
            </a:pPr>
            <a:r>
              <a:rPr dirty="0" sz="1750" spc="20" b="1">
                <a:latin typeface="Times New Roman"/>
                <a:cs typeface="Times New Roman"/>
              </a:rPr>
              <a:t>Average </a:t>
            </a:r>
            <a:r>
              <a:rPr dirty="0" sz="1750" spc="15" b="1">
                <a:latin typeface="Times New Roman"/>
                <a:cs typeface="Times New Roman"/>
              </a:rPr>
              <a:t>Age </a:t>
            </a:r>
            <a:r>
              <a:rPr dirty="0" sz="1750" spc="20" b="1">
                <a:latin typeface="Times New Roman"/>
                <a:cs typeface="Times New Roman"/>
              </a:rPr>
              <a:t>by </a:t>
            </a:r>
            <a:r>
              <a:rPr dirty="0" sz="1750" spc="30" b="1">
                <a:latin typeface="Times New Roman"/>
                <a:cs typeface="Times New Roman"/>
              </a:rPr>
              <a:t>Heart </a:t>
            </a:r>
            <a:r>
              <a:rPr dirty="0" sz="1750" spc="80" b="1">
                <a:latin typeface="Times New Roman"/>
                <a:cs typeface="Times New Roman"/>
              </a:rPr>
              <a:t>Disease </a:t>
            </a:r>
            <a:r>
              <a:rPr dirty="0" sz="1750" spc="10" b="1">
                <a:latin typeface="Times New Roman"/>
                <a:cs typeface="Times New Roman"/>
              </a:rPr>
              <a:t>Target: </a:t>
            </a:r>
            <a:r>
              <a:rPr dirty="0" sz="1750" spc="-114" b="1">
                <a:latin typeface="Times New Roman"/>
                <a:cs typeface="Times New Roman"/>
              </a:rPr>
              <a:t>A</a:t>
            </a:r>
            <a:r>
              <a:rPr dirty="0" sz="1750" spc="-110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bar </a:t>
            </a:r>
            <a:r>
              <a:rPr dirty="0" sz="1750" spc="45" b="1">
                <a:latin typeface="Times New Roman"/>
                <a:cs typeface="Times New Roman"/>
              </a:rPr>
              <a:t>chart </a:t>
            </a:r>
            <a:r>
              <a:rPr dirty="0" sz="1750" spc="75" b="1">
                <a:latin typeface="Times New Roman"/>
                <a:cs typeface="Times New Roman"/>
              </a:rPr>
              <a:t>compares </a:t>
            </a:r>
            <a:r>
              <a:rPr dirty="0" sz="1750" spc="70" b="1">
                <a:latin typeface="Times New Roman"/>
                <a:cs typeface="Times New Roman"/>
              </a:rPr>
              <a:t>the </a:t>
            </a:r>
            <a:r>
              <a:rPr dirty="0" sz="1750" spc="40" b="1">
                <a:latin typeface="Times New Roman"/>
                <a:cs typeface="Times New Roman"/>
              </a:rPr>
              <a:t>average </a:t>
            </a:r>
            <a:r>
              <a:rPr dirty="0" sz="1750" spc="60" b="1">
                <a:latin typeface="Times New Roman"/>
                <a:cs typeface="Times New Roman"/>
              </a:rPr>
              <a:t>age of </a:t>
            </a:r>
            <a:r>
              <a:rPr dirty="0" sz="1750" spc="65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individuals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</a:t>
            </a:r>
            <a:r>
              <a:rPr dirty="0" sz="175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heart</a:t>
            </a:r>
            <a:r>
              <a:rPr dirty="0" sz="1750" spc="15" b="1">
                <a:latin typeface="Times New Roman"/>
                <a:cs typeface="Times New Roman"/>
              </a:rPr>
              <a:t> </a:t>
            </a:r>
            <a:r>
              <a:rPr dirty="0" sz="1750" spc="80" b="1">
                <a:latin typeface="Times New Roman"/>
                <a:cs typeface="Times New Roman"/>
              </a:rPr>
              <a:t>disease</a:t>
            </a:r>
            <a:r>
              <a:rPr dirty="0" sz="1750" spc="35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(target</a:t>
            </a:r>
            <a:r>
              <a:rPr dirty="0" sz="1750" spc="15" b="1">
                <a:latin typeface="Times New Roman"/>
                <a:cs typeface="Times New Roman"/>
              </a:rPr>
              <a:t> </a:t>
            </a:r>
            <a:r>
              <a:rPr dirty="0" sz="1750" spc="120" b="1">
                <a:latin typeface="Times New Roman"/>
                <a:cs typeface="Times New Roman"/>
              </a:rPr>
              <a:t>=</a:t>
            </a:r>
            <a:r>
              <a:rPr dirty="0" sz="1750" spc="35" b="1">
                <a:latin typeface="Times New Roman"/>
                <a:cs typeface="Times New Roman"/>
              </a:rPr>
              <a:t> </a:t>
            </a:r>
            <a:r>
              <a:rPr dirty="0" sz="1750" spc="-140" b="1">
                <a:latin typeface="Times New Roman"/>
                <a:cs typeface="Times New Roman"/>
              </a:rPr>
              <a:t>1)</a:t>
            </a:r>
            <a:r>
              <a:rPr dirty="0" sz="1750" spc="35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and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those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without</a:t>
            </a:r>
            <a:r>
              <a:rPr dirty="0" sz="1750" spc="15" b="1">
                <a:latin typeface="Times New Roman"/>
                <a:cs typeface="Times New Roman"/>
              </a:rPr>
              <a:t> </a:t>
            </a:r>
            <a:r>
              <a:rPr dirty="0" sz="1750" spc="40" b="1">
                <a:latin typeface="Times New Roman"/>
                <a:cs typeface="Times New Roman"/>
              </a:rPr>
              <a:t>it</a:t>
            </a:r>
            <a:r>
              <a:rPr dirty="0" sz="1750" spc="15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(target</a:t>
            </a:r>
            <a:r>
              <a:rPr dirty="0" sz="1750" spc="15" b="1">
                <a:latin typeface="Times New Roman"/>
                <a:cs typeface="Times New Roman"/>
              </a:rPr>
              <a:t> </a:t>
            </a:r>
            <a:r>
              <a:rPr dirty="0" sz="1750" spc="120" b="1">
                <a:latin typeface="Times New Roman"/>
                <a:cs typeface="Times New Roman"/>
              </a:rPr>
              <a:t>=</a:t>
            </a:r>
            <a:r>
              <a:rPr dirty="0" sz="1750" spc="35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0),</a:t>
            </a:r>
            <a:r>
              <a:rPr dirty="0" sz="1750" spc="35" b="1">
                <a:latin typeface="Times New Roman"/>
                <a:cs typeface="Times New Roman"/>
              </a:rPr>
              <a:t> </a:t>
            </a:r>
            <a:r>
              <a:rPr dirty="0" sz="1750" spc="80" b="1">
                <a:latin typeface="Times New Roman"/>
                <a:cs typeface="Times New Roman"/>
              </a:rPr>
              <a:t>showing </a:t>
            </a:r>
            <a:r>
              <a:rPr dirty="0" sz="1750" spc="-425" b="1">
                <a:latin typeface="Times New Roman"/>
                <a:cs typeface="Times New Roman"/>
              </a:rPr>
              <a:t> </a:t>
            </a:r>
            <a:r>
              <a:rPr dirty="0" sz="1750" spc="40" b="1">
                <a:latin typeface="Times New Roman"/>
                <a:cs typeface="Times New Roman"/>
              </a:rPr>
              <a:t>that</a:t>
            </a:r>
            <a:r>
              <a:rPr dirty="0" sz="1750" spc="-60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the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40" b="1">
                <a:latin typeface="Times New Roman"/>
                <a:cs typeface="Times New Roman"/>
              </a:rPr>
              <a:t>average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age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is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slightly</a:t>
            </a:r>
            <a:r>
              <a:rPr dirty="0" sz="1750" spc="-10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higher</a:t>
            </a:r>
            <a:r>
              <a:rPr dirty="0" sz="1750" spc="-50" b="1">
                <a:latin typeface="Times New Roman"/>
                <a:cs typeface="Times New Roman"/>
              </a:rPr>
              <a:t> </a:t>
            </a:r>
            <a:r>
              <a:rPr dirty="0" sz="1750" spc="35" b="1">
                <a:latin typeface="Times New Roman"/>
                <a:cs typeface="Times New Roman"/>
              </a:rPr>
              <a:t>for</a:t>
            </a:r>
            <a:r>
              <a:rPr dirty="0" sz="1750" spc="-80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those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without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heart</a:t>
            </a:r>
            <a:r>
              <a:rPr dirty="0" sz="1750" spc="-35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disease.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algn="just" marL="12700" marR="5080" indent="132080">
              <a:lnSpc>
                <a:spcPct val="100000"/>
              </a:lnSpc>
              <a:buAutoNum type="arabicPeriod"/>
              <a:tabLst>
                <a:tab pos="446405" algn="l"/>
              </a:tabLst>
            </a:pPr>
            <a:r>
              <a:rPr dirty="0" sz="1750" spc="40" b="1">
                <a:latin typeface="Times New Roman"/>
                <a:cs typeface="Times New Roman"/>
              </a:rPr>
              <a:t>Thalach</a:t>
            </a:r>
            <a:r>
              <a:rPr dirty="0" sz="1750" spc="45" b="1">
                <a:latin typeface="Times New Roman"/>
                <a:cs typeface="Times New Roman"/>
              </a:rPr>
              <a:t> </a:t>
            </a:r>
            <a:r>
              <a:rPr dirty="0" sz="1750" spc="20" b="1">
                <a:latin typeface="Times New Roman"/>
                <a:cs typeface="Times New Roman"/>
              </a:rPr>
              <a:t>by</a:t>
            </a:r>
            <a:r>
              <a:rPr dirty="0" sz="1750" spc="25" b="1">
                <a:latin typeface="Times New Roman"/>
                <a:cs typeface="Times New Roman"/>
              </a:rPr>
              <a:t> </a:t>
            </a:r>
            <a:r>
              <a:rPr dirty="0" sz="1750" spc="30" b="1">
                <a:latin typeface="Times New Roman"/>
                <a:cs typeface="Times New Roman"/>
              </a:rPr>
              <a:t>Heart  </a:t>
            </a:r>
            <a:r>
              <a:rPr dirty="0" sz="1750" spc="80" b="1">
                <a:latin typeface="Times New Roman"/>
                <a:cs typeface="Times New Roman"/>
              </a:rPr>
              <a:t>Disease </a:t>
            </a:r>
            <a:r>
              <a:rPr dirty="0" sz="1750" spc="10" b="1">
                <a:latin typeface="Times New Roman"/>
                <a:cs typeface="Times New Roman"/>
              </a:rPr>
              <a:t>Target:  </a:t>
            </a:r>
            <a:r>
              <a:rPr dirty="0" sz="1750" spc="50" b="1">
                <a:latin typeface="Times New Roman"/>
                <a:cs typeface="Times New Roman"/>
              </a:rPr>
              <a:t>This  </a:t>
            </a:r>
            <a:r>
              <a:rPr dirty="0" sz="1750" spc="25" b="1">
                <a:latin typeface="Times New Roman"/>
                <a:cs typeface="Times New Roman"/>
              </a:rPr>
              <a:t>bar  </a:t>
            </a:r>
            <a:r>
              <a:rPr dirty="0" sz="1750" spc="45" b="1">
                <a:latin typeface="Times New Roman"/>
                <a:cs typeface="Times New Roman"/>
              </a:rPr>
              <a:t>chart  </a:t>
            </a:r>
            <a:r>
              <a:rPr dirty="0" sz="1750" spc="75" b="1">
                <a:latin typeface="Times New Roman"/>
                <a:cs typeface="Times New Roman"/>
              </a:rPr>
              <a:t>compares  </a:t>
            </a:r>
            <a:r>
              <a:rPr dirty="0" sz="1750" spc="70" b="1">
                <a:latin typeface="Times New Roman"/>
                <a:cs typeface="Times New Roman"/>
              </a:rPr>
              <a:t>the  </a:t>
            </a:r>
            <a:r>
              <a:rPr dirty="0" sz="1750" spc="75" b="1">
                <a:latin typeface="Times New Roman"/>
                <a:cs typeface="Times New Roman"/>
              </a:rPr>
              <a:t>count 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65" b="1">
                <a:latin typeface="Times New Roman"/>
                <a:cs typeface="Times New Roman"/>
              </a:rPr>
              <a:t> ma </a:t>
            </a:r>
            <a:r>
              <a:rPr dirty="0" sz="1750" spc="85" b="1">
                <a:latin typeface="Times New Roman"/>
                <a:cs typeface="Times New Roman"/>
              </a:rPr>
              <a:t>imum </a:t>
            </a:r>
            <a:r>
              <a:rPr dirty="0" sz="1750" spc="50" b="1">
                <a:latin typeface="Times New Roman"/>
                <a:cs typeface="Times New Roman"/>
              </a:rPr>
              <a:t>heart </a:t>
            </a:r>
            <a:r>
              <a:rPr dirty="0" sz="1750" spc="55" b="1">
                <a:latin typeface="Times New Roman"/>
                <a:cs typeface="Times New Roman"/>
              </a:rPr>
              <a:t>rates achieved </a:t>
            </a:r>
            <a:r>
              <a:rPr dirty="0" sz="1750" spc="20" b="1">
                <a:latin typeface="Times New Roman"/>
                <a:cs typeface="Times New Roman"/>
              </a:rPr>
              <a:t>(thalach) </a:t>
            </a:r>
            <a:r>
              <a:rPr dirty="0" sz="1750" spc="35" b="1">
                <a:latin typeface="Times New Roman"/>
                <a:cs typeface="Times New Roman"/>
              </a:rPr>
              <a:t>for </a:t>
            </a:r>
            <a:r>
              <a:rPr dirty="0" sz="1750" spc="55" b="1">
                <a:latin typeface="Times New Roman"/>
                <a:cs typeface="Times New Roman"/>
              </a:rPr>
              <a:t>individuals </a:t>
            </a:r>
            <a:r>
              <a:rPr dirty="0" sz="1750" spc="65" b="1">
                <a:latin typeface="Times New Roman"/>
                <a:cs typeface="Times New Roman"/>
              </a:rPr>
              <a:t>with </a:t>
            </a:r>
            <a:r>
              <a:rPr dirty="0" sz="1750" spc="55" b="1">
                <a:latin typeface="Times New Roman"/>
                <a:cs typeface="Times New Roman"/>
              </a:rPr>
              <a:t>and </a:t>
            </a:r>
            <a:r>
              <a:rPr dirty="0" sz="1750" spc="65" b="1">
                <a:latin typeface="Times New Roman"/>
                <a:cs typeface="Times New Roman"/>
              </a:rPr>
              <a:t>without </a:t>
            </a:r>
            <a:r>
              <a:rPr dirty="0" sz="1750" spc="50" b="1">
                <a:latin typeface="Times New Roman"/>
                <a:cs typeface="Times New Roman"/>
              </a:rPr>
              <a:t>heart </a:t>
            </a:r>
            <a:r>
              <a:rPr dirty="0" sz="1750" spc="55" b="1">
                <a:latin typeface="Times New Roman"/>
                <a:cs typeface="Times New Roman"/>
              </a:rPr>
              <a:t> </a:t>
            </a:r>
            <a:r>
              <a:rPr dirty="0" sz="1750" spc="75" b="1">
                <a:latin typeface="Times New Roman"/>
                <a:cs typeface="Times New Roman"/>
              </a:rPr>
              <a:t>disease,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indicating</a:t>
            </a:r>
            <a:r>
              <a:rPr dirty="0" sz="1750" spc="-5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higher</a:t>
            </a:r>
            <a:r>
              <a:rPr dirty="0" sz="1750" spc="-55" b="1">
                <a:latin typeface="Times New Roman"/>
                <a:cs typeface="Times New Roman"/>
              </a:rPr>
              <a:t> </a:t>
            </a:r>
            <a:r>
              <a:rPr dirty="0" sz="1750" spc="80" b="1">
                <a:latin typeface="Times New Roman"/>
                <a:cs typeface="Times New Roman"/>
              </a:rPr>
              <a:t>counts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35" b="1">
                <a:latin typeface="Times New Roman"/>
                <a:cs typeface="Times New Roman"/>
              </a:rPr>
              <a:t>for</a:t>
            </a:r>
            <a:r>
              <a:rPr dirty="0" sz="1750" spc="-75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those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</a:t>
            </a:r>
            <a:r>
              <a:rPr dirty="0" sz="1750" spc="-5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heart</a:t>
            </a:r>
            <a:r>
              <a:rPr dirty="0" sz="1750" spc="-40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disease.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imes New Roman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algn="just" marL="12700" marR="5080" indent="53340">
              <a:lnSpc>
                <a:spcPct val="100000"/>
              </a:lnSpc>
              <a:buAutoNum type="arabicPeriod"/>
              <a:tabLst>
                <a:tab pos="269240" algn="l"/>
              </a:tabLst>
            </a:pPr>
            <a:r>
              <a:rPr dirty="0" sz="1750" spc="20" b="1">
                <a:latin typeface="Times New Roman"/>
                <a:cs typeface="Times New Roman"/>
              </a:rPr>
              <a:t>Average</a:t>
            </a:r>
            <a:r>
              <a:rPr dirty="0" sz="1750" spc="-80" b="1">
                <a:latin typeface="Times New Roman"/>
                <a:cs typeface="Times New Roman"/>
              </a:rPr>
              <a:t> </a:t>
            </a:r>
            <a:r>
              <a:rPr dirty="0" sz="1750" spc="15" b="1">
                <a:latin typeface="Times New Roman"/>
                <a:cs typeface="Times New Roman"/>
              </a:rPr>
              <a:t>Age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20" b="1">
                <a:latin typeface="Times New Roman"/>
                <a:cs typeface="Times New Roman"/>
              </a:rPr>
              <a:t>by</a:t>
            </a:r>
            <a:r>
              <a:rPr dirty="0" sz="1750" spc="-65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Resting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Blood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45" b="1">
                <a:latin typeface="Times New Roman"/>
                <a:cs typeface="Times New Roman"/>
              </a:rPr>
              <a:t>Pressure:</a:t>
            </a:r>
            <a:r>
              <a:rPr dirty="0" sz="1750" spc="420" b="1">
                <a:latin typeface="Times New Roman"/>
                <a:cs typeface="Times New Roman"/>
              </a:rPr>
              <a:t> </a:t>
            </a:r>
            <a:r>
              <a:rPr dirty="0" sz="1750" spc="-114" b="1">
                <a:latin typeface="Times New Roman"/>
                <a:cs typeface="Times New Roman"/>
              </a:rPr>
              <a:t>A</a:t>
            </a:r>
            <a:r>
              <a:rPr dirty="0" sz="1750" spc="-15" b="1">
                <a:latin typeface="Times New Roman"/>
                <a:cs typeface="Times New Roman"/>
              </a:rPr>
              <a:t> </a:t>
            </a:r>
            <a:r>
              <a:rPr dirty="0" sz="1750" spc="25" b="1">
                <a:latin typeface="Times New Roman"/>
                <a:cs typeface="Times New Roman"/>
              </a:rPr>
              <a:t>bar</a:t>
            </a:r>
            <a:r>
              <a:rPr dirty="0" sz="1750" spc="-45" b="1">
                <a:latin typeface="Times New Roman"/>
                <a:cs typeface="Times New Roman"/>
              </a:rPr>
              <a:t> </a:t>
            </a:r>
            <a:r>
              <a:rPr dirty="0" sz="1750" spc="45" b="1">
                <a:latin typeface="Times New Roman"/>
                <a:cs typeface="Times New Roman"/>
              </a:rPr>
              <a:t>chart</a:t>
            </a:r>
            <a:r>
              <a:rPr dirty="0" sz="1750" spc="-3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illustrates</a:t>
            </a:r>
            <a:r>
              <a:rPr dirty="0" sz="1750" spc="-35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the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40" b="1">
                <a:latin typeface="Times New Roman"/>
                <a:cs typeface="Times New Roman"/>
              </a:rPr>
              <a:t>average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age</a:t>
            </a:r>
            <a:r>
              <a:rPr dirty="0" sz="1750" spc="-1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-43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individuals</a:t>
            </a:r>
            <a:r>
              <a:rPr dirty="0" sz="1750" spc="-25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across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110" b="1">
                <a:latin typeface="Times New Roman"/>
                <a:cs typeface="Times New Roman"/>
              </a:rPr>
              <a:t>diIerent</a:t>
            </a:r>
            <a:r>
              <a:rPr dirty="0" sz="1750" spc="-4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resting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blood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70" b="1">
                <a:latin typeface="Times New Roman"/>
                <a:cs typeface="Times New Roman"/>
              </a:rPr>
              <a:t>pressure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35" b="1">
                <a:latin typeface="Times New Roman"/>
                <a:cs typeface="Times New Roman"/>
              </a:rPr>
              <a:t>(trestbps)</a:t>
            </a:r>
            <a:r>
              <a:rPr dirty="0" sz="1750" spc="-5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levels.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algn="just" marL="12700" marR="5080" indent="76200">
              <a:lnSpc>
                <a:spcPct val="100000"/>
              </a:lnSpc>
              <a:buAutoNum type="arabicPeriod"/>
              <a:tabLst>
                <a:tab pos="346710" algn="l"/>
              </a:tabLst>
            </a:pPr>
            <a:r>
              <a:rPr dirty="0" sz="1750" spc="70" b="1">
                <a:latin typeface="Times New Roman"/>
                <a:cs typeface="Times New Roman"/>
              </a:rPr>
              <a:t>Sum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15" b="1">
                <a:latin typeface="Times New Roman"/>
                <a:cs typeface="Times New Roman"/>
              </a:rPr>
              <a:t>Age </a:t>
            </a:r>
            <a:r>
              <a:rPr dirty="0" sz="1750" spc="20" b="1">
                <a:latin typeface="Times New Roman"/>
                <a:cs typeface="Times New Roman"/>
              </a:rPr>
              <a:t>by </a:t>
            </a:r>
            <a:r>
              <a:rPr dirty="0" sz="1750" spc="30" b="1">
                <a:latin typeface="Times New Roman"/>
                <a:cs typeface="Times New Roman"/>
              </a:rPr>
              <a:t>Heart </a:t>
            </a:r>
            <a:r>
              <a:rPr dirty="0" sz="1750" spc="80" b="1">
                <a:latin typeface="Times New Roman"/>
                <a:cs typeface="Times New Roman"/>
              </a:rPr>
              <a:t>Disease </a:t>
            </a:r>
            <a:r>
              <a:rPr dirty="0" sz="1750" spc="10" b="1">
                <a:latin typeface="Times New Roman"/>
                <a:cs typeface="Times New Roman"/>
              </a:rPr>
              <a:t>Target: </a:t>
            </a:r>
            <a:r>
              <a:rPr dirty="0" sz="1750" spc="-114" b="1">
                <a:latin typeface="Times New Roman"/>
                <a:cs typeface="Times New Roman"/>
              </a:rPr>
              <a:t>A </a:t>
            </a:r>
            <a:r>
              <a:rPr dirty="0" sz="1750" spc="70" b="1">
                <a:latin typeface="Times New Roman"/>
                <a:cs typeface="Times New Roman"/>
              </a:rPr>
              <a:t>pie </a:t>
            </a:r>
            <a:r>
              <a:rPr dirty="0" sz="1750" spc="45" b="1">
                <a:latin typeface="Times New Roman"/>
                <a:cs typeface="Times New Roman"/>
              </a:rPr>
              <a:t>chart </a:t>
            </a:r>
            <a:r>
              <a:rPr dirty="0" sz="1750" spc="95" b="1">
                <a:latin typeface="Times New Roman"/>
                <a:cs typeface="Times New Roman"/>
              </a:rPr>
              <a:t>shows </a:t>
            </a:r>
            <a:r>
              <a:rPr dirty="0" sz="1750" spc="70" b="1">
                <a:latin typeface="Times New Roman"/>
                <a:cs typeface="Times New Roman"/>
              </a:rPr>
              <a:t>the </a:t>
            </a:r>
            <a:r>
              <a:rPr dirty="0" sz="1750" spc="55" b="1">
                <a:latin typeface="Times New Roman"/>
                <a:cs typeface="Times New Roman"/>
              </a:rPr>
              <a:t>distribution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70" b="1">
                <a:latin typeface="Times New Roman"/>
                <a:cs typeface="Times New Roman"/>
              </a:rPr>
              <a:t>the </a:t>
            </a:r>
            <a:r>
              <a:rPr dirty="0" sz="1750" spc="75" b="1">
                <a:latin typeface="Times New Roman"/>
                <a:cs typeface="Times New Roman"/>
              </a:rPr>
              <a:t> </a:t>
            </a:r>
            <a:r>
              <a:rPr dirty="0" sz="1750" spc="45" b="1">
                <a:latin typeface="Times New Roman"/>
                <a:cs typeface="Times New Roman"/>
              </a:rPr>
              <a:t>total </a:t>
            </a:r>
            <a:r>
              <a:rPr dirty="0" sz="1750" spc="100" b="1">
                <a:latin typeface="Times New Roman"/>
                <a:cs typeface="Times New Roman"/>
              </a:rPr>
              <a:t>sum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75" b="1">
                <a:latin typeface="Times New Roman"/>
                <a:cs typeface="Times New Roman"/>
              </a:rPr>
              <a:t>ages </a:t>
            </a:r>
            <a:r>
              <a:rPr dirty="0" sz="1750" spc="20" b="1">
                <a:latin typeface="Times New Roman"/>
                <a:cs typeface="Times New Roman"/>
              </a:rPr>
              <a:t>by </a:t>
            </a:r>
            <a:r>
              <a:rPr dirty="0" sz="1750" spc="50" b="1">
                <a:latin typeface="Times New Roman"/>
                <a:cs typeface="Times New Roman"/>
              </a:rPr>
              <a:t>heart </a:t>
            </a:r>
            <a:r>
              <a:rPr dirty="0" sz="1750" spc="80" b="1">
                <a:latin typeface="Times New Roman"/>
                <a:cs typeface="Times New Roman"/>
              </a:rPr>
              <a:t>disease </a:t>
            </a:r>
            <a:r>
              <a:rPr dirty="0" sz="1750" spc="40" b="1">
                <a:latin typeface="Times New Roman"/>
                <a:cs typeface="Times New Roman"/>
              </a:rPr>
              <a:t>target, </a:t>
            </a:r>
            <a:r>
              <a:rPr dirty="0" sz="1750" spc="65" b="1">
                <a:latin typeface="Times New Roman"/>
                <a:cs typeface="Times New Roman"/>
              </a:rPr>
              <a:t>with </a:t>
            </a:r>
            <a:r>
              <a:rPr dirty="0" sz="1750" spc="40" b="1">
                <a:latin typeface="Times New Roman"/>
                <a:cs typeface="Times New Roman"/>
              </a:rPr>
              <a:t>nearly </a:t>
            </a:r>
            <a:r>
              <a:rPr dirty="0" sz="1750" spc="50" b="1">
                <a:latin typeface="Times New Roman"/>
                <a:cs typeface="Times New Roman"/>
              </a:rPr>
              <a:t>equal </a:t>
            </a:r>
            <a:r>
              <a:rPr dirty="0" sz="1750" spc="65" b="1">
                <a:latin typeface="Times New Roman"/>
                <a:cs typeface="Times New Roman"/>
              </a:rPr>
              <a:t>proportions </a:t>
            </a:r>
            <a:r>
              <a:rPr dirty="0" sz="1750" spc="35" b="1">
                <a:latin typeface="Times New Roman"/>
                <a:cs typeface="Times New Roman"/>
              </a:rPr>
              <a:t>for </a:t>
            </a:r>
            <a:r>
              <a:rPr dirty="0" sz="1750" spc="85" b="1">
                <a:latin typeface="Times New Roman"/>
                <a:cs typeface="Times New Roman"/>
              </a:rPr>
              <a:t>those </a:t>
            </a:r>
            <a:r>
              <a:rPr dirty="0" sz="1750" spc="9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</a:t>
            </a:r>
            <a:r>
              <a:rPr dirty="0" sz="1750" spc="-25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and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without</a:t>
            </a:r>
            <a:r>
              <a:rPr dirty="0" sz="1750" spc="-7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heart</a:t>
            </a:r>
            <a:r>
              <a:rPr dirty="0" sz="1750" spc="-40" b="1">
                <a:latin typeface="Times New Roman"/>
                <a:cs typeface="Times New Roman"/>
              </a:rPr>
              <a:t> </a:t>
            </a:r>
            <a:r>
              <a:rPr dirty="0" sz="1750" spc="75" b="1">
                <a:latin typeface="Times New Roman"/>
                <a:cs typeface="Times New Roman"/>
              </a:rPr>
              <a:t>disease.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  <a:buAutoNum type="arabicPeriod"/>
              <a:tabLst>
                <a:tab pos="281305" algn="l"/>
              </a:tabLst>
            </a:pPr>
            <a:r>
              <a:rPr dirty="0" sz="1750" spc="45" b="1">
                <a:latin typeface="Times New Roman"/>
                <a:cs typeface="Times New Roman"/>
              </a:rPr>
              <a:t>Metrics</a:t>
            </a:r>
            <a:r>
              <a:rPr dirty="0" sz="1750" spc="50" b="1">
                <a:latin typeface="Times New Roman"/>
                <a:cs typeface="Times New Roman"/>
              </a:rPr>
              <a:t> </a:t>
            </a:r>
            <a:r>
              <a:rPr dirty="0" sz="1750" spc="20" b="1">
                <a:latin typeface="Times New Roman"/>
                <a:cs typeface="Times New Roman"/>
              </a:rPr>
              <a:t>by</a:t>
            </a:r>
            <a:r>
              <a:rPr dirty="0" sz="1750" spc="25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Se </a:t>
            </a:r>
            <a:r>
              <a:rPr dirty="0" sz="1750" spc="-90" b="1">
                <a:latin typeface="Times New Roman"/>
                <a:cs typeface="Times New Roman"/>
              </a:rPr>
              <a:t>:</a:t>
            </a:r>
            <a:r>
              <a:rPr dirty="0" sz="1750" spc="-85" b="1">
                <a:latin typeface="Times New Roman"/>
                <a:cs typeface="Times New Roman"/>
              </a:rPr>
              <a:t> </a:t>
            </a:r>
            <a:r>
              <a:rPr dirty="0" sz="1750" spc="5" b="1">
                <a:latin typeface="Times New Roman"/>
                <a:cs typeface="Times New Roman"/>
              </a:rPr>
              <a:t>Bar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charts </a:t>
            </a:r>
            <a:r>
              <a:rPr dirty="0" sz="1750" spc="70" b="1">
                <a:latin typeface="Times New Roman"/>
                <a:cs typeface="Times New Roman"/>
              </a:rPr>
              <a:t>present </a:t>
            </a:r>
            <a:r>
              <a:rPr dirty="0" sz="1750" spc="80" b="1">
                <a:latin typeface="Times New Roman"/>
                <a:cs typeface="Times New Roman"/>
              </a:rPr>
              <a:t>counts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55" b="1">
                <a:latin typeface="Times New Roman"/>
                <a:cs typeface="Times New Roman"/>
              </a:rPr>
              <a:t>oldpeak </a:t>
            </a:r>
            <a:r>
              <a:rPr dirty="0" sz="1750" spc="5" b="1">
                <a:latin typeface="Times New Roman"/>
                <a:cs typeface="Times New Roman"/>
              </a:rPr>
              <a:t>(e</a:t>
            </a:r>
            <a:r>
              <a:rPr dirty="0" sz="1750" spc="10" b="1">
                <a:latin typeface="Times New Roman"/>
                <a:cs typeface="Times New Roman"/>
              </a:rPr>
              <a:t> </a:t>
            </a:r>
            <a:r>
              <a:rPr dirty="0" sz="1750" spc="85" b="1">
                <a:latin typeface="Times New Roman"/>
                <a:cs typeface="Times New Roman"/>
              </a:rPr>
              <a:t>ercise-induced </a:t>
            </a:r>
            <a:r>
              <a:rPr dirty="0" sz="1750" spc="-5" b="1">
                <a:latin typeface="Times New Roman"/>
                <a:cs typeface="Times New Roman"/>
              </a:rPr>
              <a:t>ST </a:t>
            </a:r>
            <a:r>
              <a:rPr dirty="0" sz="1750" b="1">
                <a:latin typeface="Times New Roman"/>
                <a:cs typeface="Times New Roman"/>
              </a:rPr>
              <a:t> </a:t>
            </a:r>
            <a:r>
              <a:rPr dirty="0" sz="1750" spc="65" b="1">
                <a:latin typeface="Times New Roman"/>
                <a:cs typeface="Times New Roman"/>
              </a:rPr>
              <a:t>depression) </a:t>
            </a:r>
            <a:r>
              <a:rPr dirty="0" sz="1750" spc="55" b="1">
                <a:latin typeface="Times New Roman"/>
                <a:cs typeface="Times New Roman"/>
              </a:rPr>
              <a:t>and </a:t>
            </a:r>
            <a:r>
              <a:rPr dirty="0" sz="1750" spc="60" b="1">
                <a:latin typeface="Times New Roman"/>
                <a:cs typeface="Times New Roman"/>
              </a:rPr>
              <a:t>trestbps </a:t>
            </a:r>
            <a:r>
              <a:rPr dirty="0" sz="1750" spc="20" b="1">
                <a:latin typeface="Times New Roman"/>
                <a:cs typeface="Times New Roman"/>
              </a:rPr>
              <a:t>by </a:t>
            </a:r>
            <a:r>
              <a:rPr dirty="0" sz="1750" spc="110" b="1">
                <a:latin typeface="Times New Roman"/>
                <a:cs typeface="Times New Roman"/>
              </a:rPr>
              <a:t>se </a:t>
            </a:r>
            <a:r>
              <a:rPr dirty="0" sz="1750" spc="30" b="1">
                <a:latin typeface="Times New Roman"/>
                <a:cs typeface="Times New Roman"/>
              </a:rPr>
              <a:t>, </a:t>
            </a:r>
            <a:r>
              <a:rPr dirty="0" sz="1750" spc="60" b="1">
                <a:latin typeface="Times New Roman"/>
                <a:cs typeface="Times New Roman"/>
              </a:rPr>
              <a:t>highlighting </a:t>
            </a:r>
            <a:r>
              <a:rPr dirty="0" sz="1750" spc="70" b="1">
                <a:latin typeface="Times New Roman"/>
                <a:cs typeface="Times New Roman"/>
              </a:rPr>
              <a:t>gender </a:t>
            </a:r>
            <a:r>
              <a:rPr dirty="0" sz="1750" spc="114" b="1">
                <a:latin typeface="Times New Roman"/>
                <a:cs typeface="Times New Roman"/>
              </a:rPr>
              <a:t>diIerences </a:t>
            </a:r>
            <a:r>
              <a:rPr dirty="0" sz="1750" spc="70" b="1">
                <a:latin typeface="Times New Roman"/>
                <a:cs typeface="Times New Roman"/>
              </a:rPr>
              <a:t>in </a:t>
            </a:r>
            <a:r>
              <a:rPr dirty="0" sz="1750" spc="85" b="1">
                <a:latin typeface="Times New Roman"/>
                <a:cs typeface="Times New Roman"/>
              </a:rPr>
              <a:t>these </a:t>
            </a:r>
            <a:r>
              <a:rPr dirty="0" sz="1750" spc="65" b="1">
                <a:latin typeface="Times New Roman"/>
                <a:cs typeface="Times New Roman"/>
              </a:rPr>
              <a:t>metrics. </a:t>
            </a:r>
            <a:r>
              <a:rPr dirty="0" sz="1750" spc="70" b="1">
                <a:latin typeface="Times New Roman"/>
                <a:cs typeface="Times New Roman"/>
              </a:rPr>
              <a:t> </a:t>
            </a:r>
            <a:r>
              <a:rPr dirty="0" sz="1750" spc="40" b="1">
                <a:latin typeface="Times New Roman"/>
                <a:cs typeface="Times New Roman"/>
              </a:rPr>
              <a:t>Interactive </a:t>
            </a:r>
            <a:r>
              <a:rPr dirty="0" sz="1750" spc="75" b="1">
                <a:latin typeface="Times New Roman"/>
                <a:cs typeface="Times New Roman"/>
              </a:rPr>
              <a:t>ﬁlters </a:t>
            </a:r>
            <a:r>
              <a:rPr dirty="0" sz="1750" spc="35" b="1">
                <a:latin typeface="Times New Roman"/>
                <a:cs typeface="Times New Roman"/>
              </a:rPr>
              <a:t>for </a:t>
            </a:r>
            <a:r>
              <a:rPr dirty="0" sz="1750" spc="110" b="1">
                <a:latin typeface="Times New Roman"/>
                <a:cs typeface="Times New Roman"/>
              </a:rPr>
              <a:t>se </a:t>
            </a:r>
            <a:r>
              <a:rPr dirty="0" sz="1750" spc="30" b="1">
                <a:latin typeface="Times New Roman"/>
                <a:cs typeface="Times New Roman"/>
              </a:rPr>
              <a:t>, </a:t>
            </a:r>
            <a:r>
              <a:rPr dirty="0" sz="1750" spc="65" b="1">
                <a:latin typeface="Times New Roman"/>
                <a:cs typeface="Times New Roman"/>
              </a:rPr>
              <a:t>resting </a:t>
            </a:r>
            <a:r>
              <a:rPr dirty="0" sz="1750" spc="-70" b="1">
                <a:latin typeface="Times New Roman"/>
                <a:cs typeface="Times New Roman"/>
              </a:rPr>
              <a:t>ECG </a:t>
            </a:r>
            <a:r>
              <a:rPr dirty="0" sz="1750" spc="60" b="1">
                <a:latin typeface="Times New Roman"/>
                <a:cs typeface="Times New Roman"/>
              </a:rPr>
              <a:t>results, </a:t>
            </a:r>
            <a:r>
              <a:rPr dirty="0" sz="1750" spc="80" b="1">
                <a:latin typeface="Times New Roman"/>
                <a:cs typeface="Times New Roman"/>
              </a:rPr>
              <a:t>slope </a:t>
            </a:r>
            <a:r>
              <a:rPr dirty="0" sz="1750" spc="60" b="1">
                <a:latin typeface="Times New Roman"/>
                <a:cs typeface="Times New Roman"/>
              </a:rPr>
              <a:t>of </a:t>
            </a:r>
            <a:r>
              <a:rPr dirty="0" sz="1750" spc="50" b="1">
                <a:latin typeface="Times New Roman"/>
                <a:cs typeface="Times New Roman"/>
              </a:rPr>
              <a:t>peak </a:t>
            </a:r>
            <a:r>
              <a:rPr dirty="0" sz="1750" spc="105" b="1">
                <a:latin typeface="Times New Roman"/>
                <a:cs typeface="Times New Roman"/>
              </a:rPr>
              <a:t>e </a:t>
            </a:r>
            <a:r>
              <a:rPr dirty="0" sz="1750" spc="75" b="1">
                <a:latin typeface="Times New Roman"/>
                <a:cs typeface="Times New Roman"/>
              </a:rPr>
              <a:t>ercise </a:t>
            </a:r>
            <a:r>
              <a:rPr dirty="0" sz="1750" spc="-5" b="1">
                <a:latin typeface="Times New Roman"/>
                <a:cs typeface="Times New Roman"/>
              </a:rPr>
              <a:t>ST </a:t>
            </a:r>
            <a:r>
              <a:rPr dirty="0" sz="1750" spc="80" b="1">
                <a:latin typeface="Times New Roman"/>
                <a:cs typeface="Times New Roman"/>
              </a:rPr>
              <a:t>segment, </a:t>
            </a:r>
            <a:r>
              <a:rPr dirty="0" sz="1750" spc="85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and</a:t>
            </a:r>
            <a:r>
              <a:rPr dirty="0" sz="1750" spc="-40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thalassemia</a:t>
            </a:r>
            <a:r>
              <a:rPr dirty="0" sz="1750" spc="-35" b="1">
                <a:latin typeface="Times New Roman"/>
                <a:cs typeface="Times New Roman"/>
              </a:rPr>
              <a:t> </a:t>
            </a:r>
            <a:r>
              <a:rPr dirty="0" sz="1750" spc="60" b="1">
                <a:latin typeface="Times New Roman"/>
                <a:cs typeface="Times New Roman"/>
              </a:rPr>
              <a:t>status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allow</a:t>
            </a:r>
            <a:r>
              <a:rPr dirty="0" sz="1750" spc="-65" b="1">
                <a:latin typeface="Times New Roman"/>
                <a:cs typeface="Times New Roman"/>
              </a:rPr>
              <a:t> </a:t>
            </a:r>
            <a:r>
              <a:rPr dirty="0" sz="1750" spc="35" b="1">
                <a:latin typeface="Times New Roman"/>
                <a:cs typeface="Times New Roman"/>
              </a:rPr>
              <a:t>for</a:t>
            </a:r>
            <a:r>
              <a:rPr dirty="0" sz="1750" spc="-55" b="1">
                <a:latin typeface="Times New Roman"/>
                <a:cs typeface="Times New Roman"/>
              </a:rPr>
              <a:t> </a:t>
            </a:r>
            <a:r>
              <a:rPr dirty="0" sz="1750" spc="80" b="1">
                <a:latin typeface="Times New Roman"/>
                <a:cs typeface="Times New Roman"/>
              </a:rPr>
              <a:t>more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55" b="1">
                <a:latin typeface="Times New Roman"/>
                <a:cs typeface="Times New Roman"/>
              </a:rPr>
              <a:t>detailed</a:t>
            </a:r>
            <a:r>
              <a:rPr dirty="0" sz="1750" spc="-20" b="1">
                <a:latin typeface="Times New Roman"/>
                <a:cs typeface="Times New Roman"/>
              </a:rPr>
              <a:t> </a:t>
            </a:r>
            <a:r>
              <a:rPr dirty="0" sz="1750" spc="30" b="1">
                <a:latin typeface="Times New Roman"/>
                <a:cs typeface="Times New Roman"/>
              </a:rPr>
              <a:t>data</a:t>
            </a:r>
            <a:r>
              <a:rPr dirty="0" sz="1750" spc="-30" b="1">
                <a:latin typeface="Times New Roman"/>
                <a:cs typeface="Times New Roman"/>
              </a:rPr>
              <a:t> </a:t>
            </a:r>
            <a:r>
              <a:rPr dirty="0" sz="1750" spc="50" b="1">
                <a:latin typeface="Times New Roman"/>
                <a:cs typeface="Times New Roman"/>
              </a:rPr>
              <a:t>analysis.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097" y="1938642"/>
            <a:ext cx="4645025" cy="9740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150"/>
              <a:t>Case</a:t>
            </a:r>
            <a:r>
              <a:rPr dirty="0" sz="6200" spc="15"/>
              <a:t> </a:t>
            </a:r>
            <a:r>
              <a:rPr dirty="0" sz="6200" spc="50"/>
              <a:t>Studies</a:t>
            </a:r>
            <a:endParaRPr sz="6200"/>
          </a:p>
        </p:txBody>
      </p:sp>
      <p:sp>
        <p:nvSpPr>
          <p:cNvPr id="6" name="object 6"/>
          <p:cNvSpPr txBox="1"/>
          <p:nvPr/>
        </p:nvSpPr>
        <p:spPr>
          <a:xfrm>
            <a:off x="1433296" y="3165762"/>
            <a:ext cx="6266815" cy="267398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40"/>
              </a:spcBef>
            </a:pPr>
            <a:r>
              <a:rPr dirty="0" sz="2450" spc="185">
                <a:latin typeface="Verdana"/>
                <a:cs typeface="Verdana"/>
              </a:rPr>
              <a:t>W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will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155">
                <a:latin typeface="Verdana"/>
                <a:cs typeface="Verdana"/>
              </a:rPr>
              <a:t>x</a:t>
            </a:r>
            <a:r>
              <a:rPr dirty="0" sz="2450" spc="75">
                <a:latin typeface="Verdana"/>
                <a:cs typeface="Verdana"/>
              </a:rPr>
              <a:t>amine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90">
                <a:latin typeface="Verdana"/>
                <a:cs typeface="Verdana"/>
              </a:rPr>
              <a:t>r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65">
                <a:latin typeface="Verdana"/>
                <a:cs typeface="Verdana"/>
              </a:rPr>
              <a:t>al</a:t>
            </a:r>
            <a:r>
              <a:rPr dirty="0" sz="2450" spc="-95">
                <a:latin typeface="Verdana"/>
                <a:cs typeface="Verdana"/>
              </a:rPr>
              <a:t>-</a:t>
            </a:r>
            <a:r>
              <a:rPr dirty="0" sz="2450" spc="130">
                <a:latin typeface="Verdana"/>
                <a:cs typeface="Verdana"/>
              </a:rPr>
              <a:t>w</a:t>
            </a:r>
            <a:r>
              <a:rPr dirty="0" sz="2450" spc="5">
                <a:latin typeface="Verdana"/>
                <a:cs typeface="Verdana"/>
              </a:rPr>
              <a:t>o</a:t>
            </a:r>
            <a:r>
              <a:rPr dirty="0" sz="2450" spc="-20">
                <a:latin typeface="Verdana"/>
                <a:cs typeface="Verdana"/>
              </a:rPr>
              <a:t>r</a:t>
            </a:r>
            <a:r>
              <a:rPr dirty="0" sz="2450" spc="70">
                <a:latin typeface="Verdana"/>
                <a:cs typeface="Verdana"/>
              </a:rPr>
              <a:t>ld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-40" i="1">
                <a:latin typeface="Verdana"/>
                <a:cs typeface="Verdana"/>
              </a:rPr>
              <a:t>case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25" i="1">
                <a:latin typeface="Verdana"/>
                <a:cs typeface="Verdana"/>
              </a:rPr>
              <a:t>studies  </a:t>
            </a:r>
            <a:r>
              <a:rPr dirty="0" sz="2450" spc="75">
                <a:latin typeface="Verdana"/>
                <a:cs typeface="Verdana"/>
              </a:rPr>
              <a:t>whe</a:t>
            </a:r>
            <a:r>
              <a:rPr dirty="0" sz="2450" spc="10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0">
                <a:latin typeface="Verdana"/>
                <a:cs typeface="Verdana"/>
              </a:rPr>
              <a:t>ad</a:t>
            </a:r>
            <a:r>
              <a:rPr dirty="0" sz="2450" spc="-30">
                <a:latin typeface="Verdana"/>
                <a:cs typeface="Verdana"/>
              </a:rPr>
              <a:t>v</a:t>
            </a:r>
            <a:r>
              <a:rPr dirty="0" sz="2450" spc="80">
                <a:latin typeface="Verdana"/>
                <a:cs typeface="Verdana"/>
              </a:rPr>
              <a:t>an</a:t>
            </a:r>
            <a:r>
              <a:rPr dirty="0" sz="2450" spc="40">
                <a:latin typeface="Verdana"/>
                <a:cs typeface="Verdana"/>
              </a:rPr>
              <a:t>c</a:t>
            </a:r>
            <a:r>
              <a:rPr dirty="0" sz="2450" spc="90">
                <a:latin typeface="Verdana"/>
                <a:cs typeface="Verdana"/>
              </a:rPr>
              <a:t>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30">
                <a:latin typeface="Verdana"/>
                <a:cs typeface="Verdana"/>
              </a:rPr>
              <a:t>ma</a:t>
            </a:r>
            <a:r>
              <a:rPr dirty="0" sz="2450" spc="65">
                <a:latin typeface="Verdana"/>
                <a:cs typeface="Verdana"/>
              </a:rPr>
              <a:t>c</a:t>
            </a:r>
            <a:r>
              <a:rPr dirty="0" sz="2450" spc="65">
                <a:latin typeface="Verdana"/>
                <a:cs typeface="Verdana"/>
              </a:rPr>
              <a:t>hine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l</a:t>
            </a:r>
            <a:r>
              <a:rPr dirty="0" sz="2450" spc="-25">
                <a:latin typeface="Verdana"/>
                <a:cs typeface="Verdana"/>
              </a:rPr>
              <a:t>e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-50">
                <a:latin typeface="Verdana"/>
                <a:cs typeface="Verdana"/>
              </a:rPr>
              <a:t>r</a:t>
            </a:r>
            <a:r>
              <a:rPr dirty="0" sz="2450" spc="90">
                <a:latin typeface="Verdana"/>
                <a:cs typeface="Verdana"/>
              </a:rPr>
              <a:t>ning  </a:t>
            </a:r>
            <a:r>
              <a:rPr dirty="0" sz="2450" spc="-15">
                <a:latin typeface="Verdana"/>
                <a:cs typeface="Verdana"/>
              </a:rPr>
              <a:t>t</a:t>
            </a:r>
            <a:r>
              <a:rPr dirty="0" sz="2450" spc="80">
                <a:latin typeface="Verdana"/>
                <a:cs typeface="Verdana"/>
              </a:rPr>
              <a:t>e</a:t>
            </a:r>
            <a:r>
              <a:rPr dirty="0" sz="2450" spc="50">
                <a:latin typeface="Verdana"/>
                <a:cs typeface="Verdana"/>
              </a:rPr>
              <a:t>c</a:t>
            </a:r>
            <a:r>
              <a:rPr dirty="0" sz="2450" spc="65">
                <a:latin typeface="Verdana"/>
                <a:cs typeface="Verdana"/>
              </a:rPr>
              <a:t>hniques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h</a:t>
            </a:r>
            <a:r>
              <a:rPr dirty="0" sz="2450" spc="25">
                <a:latin typeface="Verdana"/>
                <a:cs typeface="Verdana"/>
              </a:rPr>
              <a:t>a</a:t>
            </a:r>
            <a:r>
              <a:rPr dirty="0" sz="2450" spc="-150">
                <a:latin typeface="Verdana"/>
                <a:cs typeface="Verdana"/>
              </a:rPr>
              <a:t>v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been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applied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h</a:t>
            </a:r>
            <a:r>
              <a:rPr dirty="0" sz="2450" spc="35">
                <a:latin typeface="Verdana"/>
                <a:cs typeface="Verdana"/>
              </a:rPr>
              <a:t>e</a:t>
            </a:r>
            <a:r>
              <a:rPr dirty="0" sz="2450" spc="-40">
                <a:latin typeface="Verdana"/>
                <a:cs typeface="Verdana"/>
              </a:rPr>
              <a:t>a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35">
                <a:latin typeface="Verdana"/>
                <a:cs typeface="Verdana"/>
              </a:rPr>
              <a:t>t  </a:t>
            </a:r>
            <a:r>
              <a:rPr dirty="0" sz="2450" spc="25">
                <a:latin typeface="Verdana"/>
                <a:cs typeface="Verdana"/>
              </a:rPr>
              <a:t>dis</a:t>
            </a:r>
            <a:r>
              <a:rPr dirty="0" sz="2450" spc="-10">
                <a:latin typeface="Verdana"/>
                <a:cs typeface="Verdana"/>
              </a:rPr>
              <a:t>e</a:t>
            </a:r>
            <a:r>
              <a:rPr dirty="0" sz="2450" spc="-15">
                <a:latin typeface="Verdana"/>
                <a:cs typeface="Verdana"/>
              </a:rPr>
              <a:t>ase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70">
                <a:latin typeface="Verdana"/>
                <a:cs typeface="Verdana"/>
              </a:rPr>
              <a:t>edi</a:t>
            </a:r>
            <a:r>
              <a:rPr dirty="0" sz="2450" spc="85">
                <a:latin typeface="Verdana"/>
                <a:cs typeface="Verdana"/>
              </a:rPr>
              <a:t>c</a:t>
            </a:r>
            <a:r>
              <a:rPr dirty="0" sz="2450" spc="-30">
                <a:latin typeface="Verdana"/>
                <a:cs typeface="Verdana"/>
              </a:rPr>
              <a:t>tion.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">
                <a:latin typeface="Verdana"/>
                <a:cs typeface="Verdana"/>
              </a:rPr>
              <a:t>These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e</a:t>
            </a:r>
            <a:r>
              <a:rPr dirty="0" sz="2450" spc="-155">
                <a:latin typeface="Verdana"/>
                <a:cs typeface="Verdana"/>
              </a:rPr>
              <a:t>x</a:t>
            </a:r>
            <a:r>
              <a:rPr dirty="0" sz="2450" spc="55">
                <a:latin typeface="Verdana"/>
                <a:cs typeface="Verdana"/>
              </a:rPr>
              <a:t>amples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will  </a:t>
            </a:r>
            <a:r>
              <a:rPr dirty="0" sz="2450" spc="55">
                <a:latin typeface="Verdana"/>
                <a:cs typeface="Verdana"/>
              </a:rPr>
              <a:t>p</a:t>
            </a:r>
            <a:r>
              <a:rPr dirty="0" sz="2450" spc="5">
                <a:latin typeface="Verdana"/>
                <a:cs typeface="Verdana"/>
              </a:rPr>
              <a:t>r</a:t>
            </a:r>
            <a:r>
              <a:rPr dirty="0" sz="2450" spc="20">
                <a:latin typeface="Verdana"/>
                <a:cs typeface="Verdana"/>
              </a:rPr>
              <a:t>o</a:t>
            </a:r>
            <a:r>
              <a:rPr dirty="0" sz="2450" spc="15">
                <a:latin typeface="Verdana"/>
                <a:cs typeface="Verdana"/>
              </a:rPr>
              <a:t>vide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insights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50">
                <a:latin typeface="Verdana"/>
                <a:cs typeface="Verdana"/>
              </a:rPr>
              <a:t>in</a:t>
            </a:r>
            <a:r>
              <a:rPr dirty="0" sz="2450" spc="-5">
                <a:latin typeface="Verdana"/>
                <a:cs typeface="Verdana"/>
              </a:rPr>
              <a:t>t</a:t>
            </a:r>
            <a:r>
              <a:rPr dirty="0" sz="2450" spc="60">
                <a:latin typeface="Verdana"/>
                <a:cs typeface="Verdana"/>
              </a:rPr>
              <a:t>o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50">
                <a:latin typeface="Verdana"/>
                <a:cs typeface="Verdana"/>
              </a:rPr>
              <a:t>p</a:t>
            </a:r>
            <a:r>
              <a:rPr dirty="0" sz="2450" spc="-175">
                <a:latin typeface="Verdana"/>
                <a:cs typeface="Verdana"/>
              </a:rPr>
              <a:t>r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55">
                <a:latin typeface="Verdana"/>
                <a:cs typeface="Verdana"/>
              </a:rPr>
              <a:t>c</a:t>
            </a:r>
            <a:r>
              <a:rPr dirty="0" sz="2450" spc="25">
                <a:latin typeface="Verdana"/>
                <a:cs typeface="Verdana"/>
              </a:rPr>
              <a:t>tical  </a:t>
            </a:r>
            <a:r>
              <a:rPr dirty="0" sz="2450" spc="55">
                <a:latin typeface="Verdana"/>
                <a:cs typeface="Verdana"/>
              </a:rPr>
              <a:t>application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25">
                <a:latin typeface="Verdana"/>
                <a:cs typeface="Verdana"/>
              </a:rPr>
              <a:t>im</a:t>
            </a:r>
            <a:r>
              <a:rPr dirty="0" sz="2450" spc="114">
                <a:latin typeface="Verdana"/>
                <a:cs typeface="Verdana"/>
              </a:rPr>
              <a:t>p</a:t>
            </a:r>
            <a:r>
              <a:rPr dirty="0" sz="2450" spc="55">
                <a:latin typeface="Verdana"/>
                <a:cs typeface="Verdana"/>
              </a:rPr>
              <a:t>a</a:t>
            </a:r>
            <a:r>
              <a:rPr dirty="0" sz="2450" spc="55">
                <a:latin typeface="Verdana"/>
                <a:cs typeface="Verdana"/>
              </a:rPr>
              <a:t>c</a:t>
            </a:r>
            <a:r>
              <a:rPr dirty="0" sz="2450" spc="35">
                <a:latin typeface="Verdana"/>
                <a:cs typeface="Verdana"/>
              </a:rPr>
              <a:t>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0">
                <a:latin typeface="Verdana"/>
                <a:cs typeface="Verdana"/>
              </a:rPr>
              <a:t>on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40">
                <a:latin typeface="Verdana"/>
                <a:cs typeface="Verdana"/>
              </a:rPr>
              <a:t>p</a:t>
            </a:r>
            <a:r>
              <a:rPr dirty="0" sz="2450" spc="35">
                <a:latin typeface="Verdana"/>
                <a:cs typeface="Verdana"/>
              </a:rPr>
              <a:t>atient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ca</a:t>
            </a:r>
            <a:r>
              <a:rPr dirty="0" sz="2450" spc="-25">
                <a:latin typeface="Verdana"/>
                <a:cs typeface="Verdana"/>
              </a:rPr>
              <a:t>r</a:t>
            </a:r>
            <a:r>
              <a:rPr dirty="0" sz="2450" spc="-170">
                <a:latin typeface="Verdana"/>
                <a:cs typeface="Verdana"/>
              </a:rPr>
              <a:t>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0" spc="200"/>
              <a:t>Conclusion</a:t>
            </a:r>
            <a:endParaRPr sz="10000"/>
          </a:p>
        </p:txBody>
      </p:sp>
      <p:sp>
        <p:nvSpPr>
          <p:cNvPr id="4" name="object 4"/>
          <p:cNvSpPr txBox="1"/>
          <p:nvPr/>
        </p:nvSpPr>
        <p:spPr>
          <a:xfrm>
            <a:off x="4418939" y="4660112"/>
            <a:ext cx="9440545" cy="1926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-85">
                <a:latin typeface="Verdana"/>
                <a:cs typeface="Verdana"/>
              </a:rPr>
              <a:t>In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20">
                <a:latin typeface="Verdana"/>
                <a:cs typeface="Verdana"/>
              </a:rPr>
              <a:t>conclusion,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45">
                <a:latin typeface="Verdana"/>
                <a:cs typeface="Verdana"/>
              </a:rPr>
              <a:t>advanced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machine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35">
                <a:latin typeface="Verdana"/>
                <a:cs typeface="Verdana"/>
              </a:rPr>
              <a:t>learning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55">
                <a:latin typeface="Verdana"/>
                <a:cs typeface="Verdana"/>
              </a:rPr>
              <a:t>techniques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offer </a:t>
            </a:r>
            <a:r>
              <a:rPr dirty="0" sz="2450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immense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95">
                <a:latin typeface="Verdana"/>
                <a:cs typeface="Verdana"/>
              </a:rPr>
              <a:t>po</a:t>
            </a:r>
            <a:r>
              <a:rPr dirty="0" sz="2450" spc="10">
                <a:latin typeface="Verdana"/>
                <a:cs typeface="Verdana"/>
              </a:rPr>
              <a:t>t</a:t>
            </a:r>
            <a:r>
              <a:rPr dirty="0" sz="2450" spc="25">
                <a:latin typeface="Verdana"/>
                <a:cs typeface="Verdana"/>
              </a:rPr>
              <a:t>ential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-50">
                <a:latin typeface="Verdana"/>
                <a:cs typeface="Verdana"/>
              </a:rPr>
              <a:t>f</a:t>
            </a:r>
            <a:r>
              <a:rPr dirty="0" sz="2450" spc="5">
                <a:latin typeface="Verdana"/>
                <a:cs typeface="Verdana"/>
              </a:rPr>
              <a:t>or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550" spc="-5" i="1">
                <a:latin typeface="Verdana"/>
                <a:cs typeface="Verdana"/>
              </a:rPr>
              <a:t>a</a:t>
            </a:r>
            <a:r>
              <a:rPr dirty="0" sz="2550" spc="-30" i="1">
                <a:latin typeface="Verdana"/>
                <a:cs typeface="Verdana"/>
              </a:rPr>
              <a:t>c</a:t>
            </a:r>
            <a:r>
              <a:rPr dirty="0" sz="2550" spc="55" i="1">
                <a:latin typeface="Verdana"/>
                <a:cs typeface="Verdana"/>
              </a:rPr>
              <a:t>cu</a:t>
            </a:r>
            <a:r>
              <a:rPr dirty="0" sz="2550" spc="-220" i="1">
                <a:latin typeface="Verdana"/>
                <a:cs typeface="Verdana"/>
              </a:rPr>
              <a:t>r</a:t>
            </a:r>
            <a:r>
              <a:rPr dirty="0" sz="2550" spc="-45" i="1">
                <a:latin typeface="Verdana"/>
                <a:cs typeface="Verdana"/>
              </a:rPr>
              <a:t>a</a:t>
            </a:r>
            <a:r>
              <a:rPr dirty="0" sz="2550" spc="-80" i="1">
                <a:latin typeface="Verdana"/>
                <a:cs typeface="Verdana"/>
              </a:rPr>
              <a:t>t</a:t>
            </a:r>
            <a:r>
              <a:rPr dirty="0" sz="2550" spc="-25" i="1">
                <a:latin typeface="Verdana"/>
                <a:cs typeface="Verdana"/>
              </a:rPr>
              <a:t>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15" i="1">
                <a:latin typeface="Verdana"/>
                <a:cs typeface="Verdana"/>
              </a:rPr>
              <a:t>h</a:t>
            </a:r>
            <a:r>
              <a:rPr dirty="0" sz="2550" spc="-25" i="1">
                <a:latin typeface="Verdana"/>
                <a:cs typeface="Verdana"/>
              </a:rPr>
              <a:t>e</a:t>
            </a:r>
            <a:r>
              <a:rPr dirty="0" sz="2550" spc="-100" i="1">
                <a:latin typeface="Verdana"/>
                <a:cs typeface="Verdana"/>
              </a:rPr>
              <a:t>a</a:t>
            </a:r>
            <a:r>
              <a:rPr dirty="0" sz="2550" spc="-35" i="1">
                <a:latin typeface="Verdana"/>
                <a:cs typeface="Verdana"/>
              </a:rPr>
              <a:t>r</a:t>
            </a:r>
            <a:r>
              <a:rPr dirty="0" sz="2550" i="1">
                <a:latin typeface="Verdana"/>
                <a:cs typeface="Verdana"/>
              </a:rPr>
              <a:t>t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25" i="1">
                <a:latin typeface="Verdana"/>
                <a:cs typeface="Verdana"/>
              </a:rPr>
              <a:t>dis</a:t>
            </a:r>
            <a:r>
              <a:rPr dirty="0" sz="2550" spc="-70" i="1">
                <a:latin typeface="Verdana"/>
                <a:cs typeface="Verdana"/>
              </a:rPr>
              <a:t>e</a:t>
            </a:r>
            <a:r>
              <a:rPr dirty="0" sz="2550" spc="-75" i="1">
                <a:latin typeface="Verdana"/>
                <a:cs typeface="Verdana"/>
              </a:rPr>
              <a:t>ase</a:t>
            </a:r>
            <a:r>
              <a:rPr dirty="0" sz="2550" spc="-250" i="1">
                <a:latin typeface="Verdana"/>
                <a:cs typeface="Verdana"/>
              </a:rPr>
              <a:t> </a:t>
            </a:r>
            <a:r>
              <a:rPr dirty="0" sz="2550" spc="-5" i="1">
                <a:latin typeface="Verdana"/>
                <a:cs typeface="Verdana"/>
              </a:rPr>
              <a:t>p</a:t>
            </a:r>
            <a:r>
              <a:rPr dirty="0" sz="2550" spc="-40" i="1">
                <a:latin typeface="Verdana"/>
                <a:cs typeface="Verdana"/>
              </a:rPr>
              <a:t>r</a:t>
            </a:r>
            <a:r>
              <a:rPr dirty="0" sz="2550" spc="20" i="1">
                <a:latin typeface="Verdana"/>
                <a:cs typeface="Verdana"/>
              </a:rPr>
              <a:t>edi</a:t>
            </a:r>
            <a:r>
              <a:rPr dirty="0" sz="2550" spc="30" i="1">
                <a:latin typeface="Verdana"/>
                <a:cs typeface="Verdana"/>
              </a:rPr>
              <a:t>c</a:t>
            </a:r>
            <a:r>
              <a:rPr dirty="0" sz="2550" spc="5" i="1">
                <a:latin typeface="Verdana"/>
                <a:cs typeface="Verdana"/>
              </a:rPr>
              <a:t>tion</a:t>
            </a:r>
            <a:r>
              <a:rPr dirty="0" sz="2450" spc="-370">
                <a:latin typeface="Verdana"/>
                <a:cs typeface="Verdana"/>
              </a:rPr>
              <a:t>.</a:t>
            </a:r>
            <a:r>
              <a:rPr dirty="0" sz="2450" spc="-215">
                <a:latin typeface="Verdana"/>
                <a:cs typeface="Verdana"/>
              </a:rPr>
              <a:t> </a:t>
            </a:r>
            <a:r>
              <a:rPr dirty="0" sz="2450" spc="30">
                <a:latin typeface="Verdana"/>
                <a:cs typeface="Verdana"/>
              </a:rPr>
              <a:t>By  </a:t>
            </a:r>
            <a:r>
              <a:rPr dirty="0" sz="2450" spc="15">
                <a:latin typeface="Verdana"/>
                <a:cs typeface="Verdana"/>
              </a:rPr>
              <a:t>leveraging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the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-5">
                <a:latin typeface="Verdana"/>
                <a:cs typeface="Verdana"/>
              </a:rPr>
              <a:t>latest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65">
                <a:latin typeface="Verdana"/>
                <a:cs typeface="Verdana"/>
              </a:rPr>
              <a:t>methodologies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85">
                <a:latin typeface="Verdana"/>
                <a:cs typeface="Verdana"/>
              </a:rPr>
              <a:t>and</a:t>
            </a:r>
            <a:r>
              <a:rPr dirty="0" sz="2450" spc="-210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advancements,</a:t>
            </a:r>
            <a:r>
              <a:rPr dirty="0" sz="2450" spc="-204">
                <a:latin typeface="Verdana"/>
                <a:cs typeface="Verdana"/>
              </a:rPr>
              <a:t> </a:t>
            </a:r>
            <a:r>
              <a:rPr dirty="0" sz="2450" spc="80">
                <a:latin typeface="Verdana"/>
                <a:cs typeface="Verdana"/>
              </a:rPr>
              <a:t>we </a:t>
            </a:r>
            <a:r>
              <a:rPr dirty="0" sz="2450" spc="-850">
                <a:latin typeface="Verdana"/>
                <a:cs typeface="Verdana"/>
              </a:rPr>
              <a:t> </a:t>
            </a:r>
            <a:r>
              <a:rPr dirty="0" sz="2450" spc="75">
                <a:latin typeface="Verdana"/>
                <a:cs typeface="Verdana"/>
              </a:rPr>
              <a:t>can </a:t>
            </a:r>
            <a:r>
              <a:rPr dirty="0" sz="2450" spc="25">
                <a:latin typeface="Verdana"/>
                <a:cs typeface="Verdana"/>
              </a:rPr>
              <a:t>signiﬁcantly </a:t>
            </a:r>
            <a:r>
              <a:rPr dirty="0" sz="2450" spc="30">
                <a:latin typeface="Verdana"/>
                <a:cs typeface="Verdana"/>
              </a:rPr>
              <a:t>improve </a:t>
            </a:r>
            <a:r>
              <a:rPr dirty="0" sz="2450" spc="-45">
                <a:latin typeface="Verdana"/>
                <a:cs typeface="Verdana"/>
              </a:rPr>
              <a:t>early </a:t>
            </a:r>
            <a:r>
              <a:rPr dirty="0" sz="2450" spc="60">
                <a:latin typeface="Verdana"/>
                <a:cs typeface="Verdana"/>
              </a:rPr>
              <a:t>detection </a:t>
            </a:r>
            <a:r>
              <a:rPr dirty="0" sz="2450" spc="85">
                <a:latin typeface="Verdana"/>
                <a:cs typeface="Verdana"/>
              </a:rPr>
              <a:t>and </a:t>
            </a:r>
            <a:r>
              <a:rPr dirty="0" sz="2450" spc="50">
                <a:latin typeface="Verdana"/>
                <a:cs typeface="Verdana"/>
              </a:rPr>
              <a:t>patient </a:t>
            </a:r>
            <a:r>
              <a:rPr dirty="0" sz="2450" spc="55">
                <a:latin typeface="Verdana"/>
                <a:cs typeface="Verdana"/>
              </a:rPr>
              <a:t> </a:t>
            </a:r>
            <a:r>
              <a:rPr dirty="0" sz="2450" spc="15">
                <a:latin typeface="Verdana"/>
                <a:cs typeface="Verdana"/>
              </a:rPr>
              <a:t>outcomes.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53" y="2530856"/>
            <a:ext cx="7125970" cy="38474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950" spc="-50">
                <a:solidFill>
                  <a:srgbClr val="FFFFFF"/>
                </a:solidFill>
              </a:rPr>
              <a:t>Thanks!</a:t>
            </a:r>
            <a:endParaRPr sz="14950"/>
          </a:p>
          <a:p>
            <a:pPr marL="12700" marR="1677670">
              <a:lnSpc>
                <a:spcPct val="101099"/>
              </a:lnSpc>
              <a:spcBef>
                <a:spcPts val="2130"/>
              </a:spcBef>
            </a:pPr>
            <a:r>
              <a:rPr dirty="0" sz="2750" spc="150" b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50" spc="55" b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5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80" b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50" spc="50" b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50" spc="110" b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5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14" b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750" spc="-60" b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-180" b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750" spc="25" b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5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5" b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90" b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50" spc="-135" b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5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45" b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750" spc="105" b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50" spc="20" b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50" spc="-95" b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50" spc="30" b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50" spc="-20" b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50" spc="50" b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50" spc="114" b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50" spc="-140" b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50" spc="45" b="0">
                <a:solidFill>
                  <a:srgbClr val="FFFFFF"/>
                </a:solidFill>
                <a:latin typeface="Verdana"/>
                <a:cs typeface="Verdana"/>
              </a:rPr>
              <a:t>?  </a:t>
            </a:r>
            <a:r>
              <a:rPr dirty="0" sz="2750" spc="-45" b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suyashpandey9611@gmail.com </a:t>
            </a:r>
            <a:r>
              <a:rPr dirty="0" sz="2750" spc="-95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15" b="0">
                <a:solidFill>
                  <a:srgbClr val="FFFFFF"/>
                </a:solidFill>
                <a:latin typeface="Verdana"/>
                <a:cs typeface="Verdana"/>
              </a:rPr>
              <a:t>7905174871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7711" y="1990013"/>
            <a:ext cx="5619749" cy="65722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46017" y="749262"/>
            <a:ext cx="5497195" cy="8159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150" spc="5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50" spc="5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150" spc="4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150" spc="-1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1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50" spc="-2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150" spc="14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15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50" spc="9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150" spc="3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5150" spc="-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15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50" spc="-2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5150" spc="-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150" spc="9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150" spc="-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150" spc="-4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150" spc="-2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150" spc="10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5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6710" y="1015669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150" y="165195"/>
            <a:ext cx="3688715" cy="7696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50" spc="114">
                <a:latin typeface="Times New Roman"/>
                <a:cs typeface="Times New Roman"/>
              </a:rPr>
              <a:t>Int</a:t>
            </a:r>
            <a:r>
              <a:rPr dirty="0" sz="4850" spc="50">
                <a:latin typeface="Times New Roman"/>
                <a:cs typeface="Times New Roman"/>
              </a:rPr>
              <a:t>r</a:t>
            </a:r>
            <a:r>
              <a:rPr dirty="0" sz="4850" spc="250">
                <a:latin typeface="Times New Roman"/>
                <a:cs typeface="Times New Roman"/>
              </a:rPr>
              <a:t>oduction</a:t>
            </a:r>
            <a:endParaRPr sz="48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5734" y="1307154"/>
            <a:ext cx="107950" cy="114300"/>
            <a:chOff x="3485734" y="1307154"/>
            <a:chExt cx="107950" cy="114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5735" y="1307154"/>
              <a:ext cx="107950" cy="114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5734" y="1307160"/>
              <a:ext cx="107950" cy="1143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2360" y="1155678"/>
            <a:ext cx="5015865" cy="15513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algn="just" marL="12700" marR="5080">
              <a:lnSpc>
                <a:spcPct val="116900"/>
              </a:lnSpc>
              <a:spcBef>
                <a:spcPts val="45"/>
              </a:spcBef>
            </a:pPr>
            <a:r>
              <a:rPr dirty="0" sz="1700" spc="105">
                <a:latin typeface="Trebuchet MS"/>
                <a:cs typeface="Trebuchet MS"/>
              </a:rPr>
              <a:t>In </a:t>
            </a:r>
            <a:r>
              <a:rPr dirty="0" sz="1700" spc="25">
                <a:latin typeface="Trebuchet MS"/>
                <a:cs typeface="Trebuchet MS"/>
              </a:rPr>
              <a:t>this</a:t>
            </a:r>
            <a:r>
              <a:rPr dirty="0" sz="1700" spc="30">
                <a:latin typeface="Trebuchet MS"/>
                <a:cs typeface="Trebuchet MS"/>
              </a:rPr>
              <a:t> </a:t>
            </a:r>
            <a:r>
              <a:rPr dirty="0" sz="1700" spc="-5">
                <a:latin typeface="Trebuchet MS"/>
                <a:cs typeface="Trebuchet MS"/>
              </a:rPr>
              <a:t>presentation,</a:t>
            </a:r>
            <a:r>
              <a:rPr dirty="0" sz="1700">
                <a:latin typeface="Trebuchet MS"/>
                <a:cs typeface="Trebuchet MS"/>
              </a:rPr>
              <a:t> </a:t>
            </a:r>
            <a:r>
              <a:rPr dirty="0" sz="1700" spc="-5">
                <a:latin typeface="Trebuchet MS"/>
                <a:cs typeface="Trebuchet MS"/>
              </a:rPr>
              <a:t>we</a:t>
            </a:r>
            <a:r>
              <a:rPr dirty="0" sz="1700">
                <a:latin typeface="Trebuchet MS"/>
                <a:cs typeface="Trebuchet MS"/>
              </a:rPr>
              <a:t> </a:t>
            </a:r>
            <a:r>
              <a:rPr dirty="0" sz="1700" spc="15">
                <a:latin typeface="Trebuchet MS"/>
                <a:cs typeface="Trebuchet MS"/>
              </a:rPr>
              <a:t>will</a:t>
            </a:r>
            <a:r>
              <a:rPr dirty="0" sz="1700" spc="20">
                <a:latin typeface="Trebuchet MS"/>
                <a:cs typeface="Trebuchet MS"/>
              </a:rPr>
              <a:t> </a:t>
            </a:r>
            <a:r>
              <a:rPr dirty="0" sz="1700" spc="-55">
                <a:latin typeface="Trebuchet MS"/>
                <a:cs typeface="Trebuchet MS"/>
              </a:rPr>
              <a:t>e </a:t>
            </a:r>
            <a:r>
              <a:rPr dirty="0" sz="1700" spc="15">
                <a:latin typeface="Trebuchet MS"/>
                <a:cs typeface="Trebuchet MS"/>
              </a:rPr>
              <a:t>plore</a:t>
            </a:r>
            <a:r>
              <a:rPr dirty="0" sz="1700" spc="20">
                <a:latin typeface="Trebuchet MS"/>
                <a:cs typeface="Trebuchet MS"/>
              </a:rPr>
              <a:t> </a:t>
            </a:r>
            <a:r>
              <a:rPr dirty="0" sz="1700" b="1">
                <a:latin typeface="Cambria"/>
                <a:cs typeface="Cambria"/>
              </a:rPr>
              <a:t>advanced </a:t>
            </a:r>
            <a:r>
              <a:rPr dirty="0" sz="1700" spc="5" b="1">
                <a:latin typeface="Cambria"/>
                <a:cs typeface="Cambria"/>
              </a:rPr>
              <a:t> </a:t>
            </a:r>
            <a:r>
              <a:rPr dirty="0" sz="1700" spc="15" b="1">
                <a:latin typeface="Cambria"/>
                <a:cs typeface="Cambria"/>
              </a:rPr>
              <a:t>machine</a:t>
            </a:r>
            <a:r>
              <a:rPr dirty="0" sz="1700" spc="20" b="1">
                <a:latin typeface="Cambria"/>
                <a:cs typeface="Cambria"/>
              </a:rPr>
              <a:t> </a:t>
            </a:r>
            <a:r>
              <a:rPr dirty="0" sz="1700" spc="10" b="1">
                <a:latin typeface="Cambria"/>
                <a:cs typeface="Cambria"/>
              </a:rPr>
              <a:t>learning</a:t>
            </a:r>
            <a:r>
              <a:rPr dirty="0" sz="1700" spc="15" b="1">
                <a:latin typeface="Cambria"/>
                <a:cs typeface="Cambria"/>
              </a:rPr>
              <a:t> </a:t>
            </a:r>
            <a:r>
              <a:rPr dirty="0" sz="1700" spc="15">
                <a:latin typeface="Trebuchet MS"/>
                <a:cs typeface="Trebuchet MS"/>
              </a:rPr>
              <a:t>techniques</a:t>
            </a:r>
            <a:r>
              <a:rPr dirty="0" sz="1700" spc="20">
                <a:latin typeface="Trebuchet MS"/>
                <a:cs typeface="Trebuchet MS"/>
              </a:rPr>
              <a:t> </a:t>
            </a:r>
            <a:r>
              <a:rPr dirty="0" sz="1700" spc="15">
                <a:latin typeface="Trebuchet MS"/>
                <a:cs typeface="Trebuchet MS"/>
              </a:rPr>
              <a:t>for</a:t>
            </a:r>
            <a:r>
              <a:rPr dirty="0" sz="1700" spc="20">
                <a:latin typeface="Trebuchet MS"/>
                <a:cs typeface="Trebuchet MS"/>
              </a:rPr>
              <a:t> </a:t>
            </a:r>
            <a:r>
              <a:rPr dirty="0" sz="1750" spc="-40" i="1">
                <a:latin typeface="Trebuchet MS"/>
                <a:cs typeface="Trebuchet MS"/>
              </a:rPr>
              <a:t>heart</a:t>
            </a:r>
            <a:r>
              <a:rPr dirty="0" sz="1750" spc="-35" i="1">
                <a:latin typeface="Trebuchet MS"/>
                <a:cs typeface="Trebuchet MS"/>
              </a:rPr>
              <a:t> </a:t>
            </a:r>
            <a:r>
              <a:rPr dirty="0" sz="1750" spc="-15" i="1">
                <a:latin typeface="Trebuchet MS"/>
                <a:cs typeface="Trebuchet MS"/>
              </a:rPr>
              <a:t>disease </a:t>
            </a:r>
            <a:r>
              <a:rPr dirty="0" sz="1750" spc="-10" i="1">
                <a:latin typeface="Trebuchet MS"/>
                <a:cs typeface="Trebuchet MS"/>
              </a:rPr>
              <a:t> </a:t>
            </a:r>
            <a:r>
              <a:rPr dirty="0" sz="1750" spc="-30" i="1">
                <a:latin typeface="Trebuchet MS"/>
                <a:cs typeface="Trebuchet MS"/>
              </a:rPr>
              <a:t>prediction</a:t>
            </a:r>
            <a:r>
              <a:rPr dirty="0" sz="1700" spc="-30">
                <a:latin typeface="Trebuchet MS"/>
                <a:cs typeface="Trebuchet MS"/>
              </a:rPr>
              <a:t>. </a:t>
            </a:r>
            <a:r>
              <a:rPr dirty="0" sz="1700" spc="-35">
                <a:latin typeface="Trebuchet MS"/>
                <a:cs typeface="Trebuchet MS"/>
              </a:rPr>
              <a:t>We </a:t>
            </a:r>
            <a:r>
              <a:rPr dirty="0" sz="1700" spc="15">
                <a:latin typeface="Trebuchet MS"/>
                <a:cs typeface="Trebuchet MS"/>
              </a:rPr>
              <a:t>will </a:t>
            </a:r>
            <a:r>
              <a:rPr dirty="0" sz="1700" spc="-15">
                <a:latin typeface="Trebuchet MS"/>
                <a:cs typeface="Trebuchet MS"/>
              </a:rPr>
              <a:t>delve </a:t>
            </a:r>
            <a:r>
              <a:rPr dirty="0" sz="1700" spc="20">
                <a:latin typeface="Trebuchet MS"/>
                <a:cs typeface="Trebuchet MS"/>
              </a:rPr>
              <a:t>into </a:t>
            </a:r>
            <a:r>
              <a:rPr dirty="0" sz="1700" spc="-15">
                <a:latin typeface="Trebuchet MS"/>
                <a:cs typeface="Trebuchet MS"/>
              </a:rPr>
              <a:t>the </a:t>
            </a:r>
            <a:r>
              <a:rPr dirty="0" sz="1700" spc="-30">
                <a:latin typeface="Trebuchet MS"/>
                <a:cs typeface="Trebuchet MS"/>
              </a:rPr>
              <a:t>latest </a:t>
            </a:r>
            <a:r>
              <a:rPr dirty="0" sz="1700" spc="15">
                <a:latin typeface="Trebuchet MS"/>
                <a:cs typeface="Trebuchet MS"/>
              </a:rPr>
              <a:t>research </a:t>
            </a:r>
            <a:r>
              <a:rPr dirty="0" sz="1700" spc="20">
                <a:latin typeface="Trebuchet MS"/>
                <a:cs typeface="Trebuchet MS"/>
              </a:rPr>
              <a:t> </a:t>
            </a:r>
            <a:r>
              <a:rPr dirty="0" sz="1700" spc="35">
                <a:latin typeface="Trebuchet MS"/>
                <a:cs typeface="Trebuchet MS"/>
              </a:rPr>
              <a:t>and </a:t>
            </a:r>
            <a:r>
              <a:rPr dirty="0" sz="1700" spc="20">
                <a:latin typeface="Trebuchet MS"/>
                <a:cs typeface="Trebuchet MS"/>
              </a:rPr>
              <a:t>methodologies </a:t>
            </a:r>
            <a:r>
              <a:rPr dirty="0" sz="1700" spc="-20">
                <a:latin typeface="Trebuchet MS"/>
                <a:cs typeface="Trebuchet MS"/>
              </a:rPr>
              <a:t>to </a:t>
            </a:r>
            <a:r>
              <a:rPr dirty="0" sz="1700" spc="30">
                <a:latin typeface="Trebuchet MS"/>
                <a:cs typeface="Trebuchet MS"/>
              </a:rPr>
              <a:t>improve </a:t>
            </a:r>
            <a:r>
              <a:rPr dirty="0" sz="1700" spc="10">
                <a:latin typeface="Trebuchet MS"/>
                <a:cs typeface="Trebuchet MS"/>
              </a:rPr>
              <a:t>accuracy </a:t>
            </a:r>
            <a:r>
              <a:rPr dirty="0" sz="1700" spc="35">
                <a:latin typeface="Trebuchet MS"/>
                <a:cs typeface="Trebuchet MS"/>
              </a:rPr>
              <a:t>and </a:t>
            </a:r>
            <a:r>
              <a:rPr dirty="0" sz="1700">
                <a:latin typeface="Trebuchet MS"/>
                <a:cs typeface="Trebuchet MS"/>
              </a:rPr>
              <a:t>early </a:t>
            </a:r>
            <a:r>
              <a:rPr dirty="0" sz="1700" spc="-500">
                <a:latin typeface="Trebuchet MS"/>
                <a:cs typeface="Trebuchet MS"/>
              </a:rPr>
              <a:t> </a:t>
            </a:r>
            <a:r>
              <a:rPr dirty="0" sz="1700" spc="-25">
                <a:latin typeface="Trebuchet MS"/>
                <a:cs typeface="Trebuchet MS"/>
              </a:rPr>
              <a:t>detection.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922" y="3149251"/>
            <a:ext cx="5702722" cy="46010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4996" y="8307609"/>
            <a:ext cx="6855459" cy="146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200"/>
              </a:lnSpc>
              <a:spcBef>
                <a:spcPts val="100"/>
              </a:spcBef>
            </a:pPr>
            <a:r>
              <a:rPr dirty="0" sz="2350" b="1">
                <a:latin typeface="Cambria"/>
                <a:cs typeface="Cambria"/>
              </a:rPr>
              <a:t>This</a:t>
            </a:r>
            <a:r>
              <a:rPr dirty="0" sz="2350" spc="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represents</a:t>
            </a:r>
            <a:r>
              <a:rPr dirty="0" sz="2350" spc="-30" b="1">
                <a:latin typeface="Cambria"/>
                <a:cs typeface="Cambria"/>
              </a:rPr>
              <a:t> the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b="1">
                <a:latin typeface="Cambria"/>
                <a:cs typeface="Cambria"/>
              </a:rPr>
              <a:t>count</a:t>
            </a:r>
            <a:r>
              <a:rPr dirty="0" sz="2350" spc="5" b="1">
                <a:latin typeface="Cambria"/>
                <a:cs typeface="Cambria"/>
              </a:rPr>
              <a:t> </a:t>
            </a:r>
            <a:r>
              <a:rPr dirty="0" sz="2350" spc="10" b="1">
                <a:latin typeface="Cambria"/>
                <a:cs typeface="Cambria"/>
              </a:rPr>
              <a:t>of</a:t>
            </a:r>
            <a:r>
              <a:rPr dirty="0" sz="2350" spc="1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people</a:t>
            </a:r>
            <a:r>
              <a:rPr dirty="0" sz="2350" spc="-30" b="1">
                <a:latin typeface="Cambria"/>
                <a:cs typeface="Cambria"/>
              </a:rPr>
              <a:t> </a:t>
            </a:r>
            <a:r>
              <a:rPr dirty="0" sz="2350" spc="-25" b="1">
                <a:latin typeface="Cambria"/>
                <a:cs typeface="Cambria"/>
              </a:rPr>
              <a:t>those</a:t>
            </a:r>
            <a:r>
              <a:rPr dirty="0" sz="2350" spc="-20" b="1">
                <a:latin typeface="Cambria"/>
                <a:cs typeface="Cambria"/>
              </a:rPr>
              <a:t> </a:t>
            </a:r>
            <a:r>
              <a:rPr dirty="0" sz="2350" spc="-55" b="1">
                <a:latin typeface="Cambria"/>
                <a:cs typeface="Cambria"/>
              </a:rPr>
              <a:t>have </a:t>
            </a:r>
            <a:r>
              <a:rPr dirty="0" sz="2350" spc="-50" b="1">
                <a:latin typeface="Cambria"/>
                <a:cs typeface="Cambria"/>
              </a:rPr>
              <a:t> </a:t>
            </a:r>
            <a:r>
              <a:rPr dirty="0" sz="2350" spc="-30" b="1">
                <a:latin typeface="Cambria"/>
                <a:cs typeface="Cambria"/>
              </a:rPr>
              <a:t>heart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disease</a:t>
            </a:r>
            <a:r>
              <a:rPr dirty="0" sz="2350" spc="-30" b="1">
                <a:latin typeface="Cambria"/>
                <a:cs typeface="Cambria"/>
              </a:rPr>
              <a:t> </a:t>
            </a:r>
            <a:r>
              <a:rPr dirty="0" sz="2350" spc="-20" b="1">
                <a:latin typeface="Cambria"/>
                <a:cs typeface="Cambria"/>
              </a:rPr>
              <a:t>and</a:t>
            </a:r>
            <a:r>
              <a:rPr dirty="0" sz="2350" spc="-15" b="1">
                <a:latin typeface="Cambria"/>
                <a:cs typeface="Cambria"/>
              </a:rPr>
              <a:t> </a:t>
            </a:r>
            <a:r>
              <a:rPr dirty="0" sz="2350" spc="-25" b="1">
                <a:latin typeface="Cambria"/>
                <a:cs typeface="Cambria"/>
              </a:rPr>
              <a:t>those</a:t>
            </a:r>
            <a:r>
              <a:rPr dirty="0" sz="2350" spc="-20" b="1">
                <a:latin typeface="Cambria"/>
                <a:cs typeface="Cambria"/>
              </a:rPr>
              <a:t> </a:t>
            </a:r>
            <a:r>
              <a:rPr dirty="0" sz="2350" spc="-40" b="1">
                <a:latin typeface="Cambria"/>
                <a:cs typeface="Cambria"/>
              </a:rPr>
              <a:t>who</a:t>
            </a:r>
            <a:r>
              <a:rPr dirty="0" sz="2350" spc="-35" b="1">
                <a:latin typeface="Cambria"/>
                <a:cs typeface="Cambria"/>
              </a:rPr>
              <a:t> </a:t>
            </a:r>
            <a:r>
              <a:rPr dirty="0" sz="2350" spc="-15" b="1">
                <a:latin typeface="Cambria"/>
                <a:cs typeface="Cambria"/>
              </a:rPr>
              <a:t>dont</a:t>
            </a:r>
            <a:r>
              <a:rPr dirty="0" sz="2350" spc="-10" b="1">
                <a:latin typeface="Cambria"/>
                <a:cs typeface="Cambria"/>
              </a:rPr>
              <a:t> </a:t>
            </a:r>
            <a:r>
              <a:rPr dirty="0" sz="2350" spc="-30" b="1">
                <a:latin typeface="Cambria"/>
                <a:cs typeface="Cambria"/>
              </a:rPr>
              <a:t>have.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spc="-500" b="1">
                <a:latin typeface="Cambria"/>
                <a:cs typeface="Cambria"/>
              </a:rPr>
              <a:t>1 </a:t>
            </a:r>
            <a:r>
              <a:rPr dirty="0" sz="2350" spc="-49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represents</a:t>
            </a:r>
            <a:r>
              <a:rPr dirty="0" sz="2350" spc="-30" b="1">
                <a:latin typeface="Cambria"/>
                <a:cs typeface="Cambria"/>
              </a:rPr>
              <a:t> patient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spc="-20" b="1">
                <a:latin typeface="Cambria"/>
                <a:cs typeface="Cambria"/>
              </a:rPr>
              <a:t>has</a:t>
            </a:r>
            <a:r>
              <a:rPr dirty="0" sz="2350" spc="-15" b="1">
                <a:latin typeface="Cambria"/>
                <a:cs typeface="Cambria"/>
              </a:rPr>
              <a:t> </a:t>
            </a:r>
            <a:r>
              <a:rPr dirty="0" sz="2350" spc="-30" b="1">
                <a:latin typeface="Cambria"/>
                <a:cs typeface="Cambria"/>
              </a:rPr>
              <a:t>heart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disease</a:t>
            </a:r>
            <a:r>
              <a:rPr dirty="0" sz="2350" spc="-30" b="1">
                <a:latin typeface="Cambria"/>
                <a:cs typeface="Cambria"/>
              </a:rPr>
              <a:t> </a:t>
            </a:r>
            <a:r>
              <a:rPr dirty="0" sz="2350" spc="-20" b="1">
                <a:latin typeface="Cambria"/>
                <a:cs typeface="Cambria"/>
              </a:rPr>
              <a:t>and</a:t>
            </a:r>
            <a:r>
              <a:rPr dirty="0" sz="2350" spc="-15" b="1">
                <a:latin typeface="Cambria"/>
                <a:cs typeface="Cambria"/>
              </a:rPr>
              <a:t> </a:t>
            </a:r>
            <a:r>
              <a:rPr dirty="0" sz="2350" spc="90" b="1">
                <a:latin typeface="Cambria"/>
                <a:cs typeface="Cambria"/>
              </a:rPr>
              <a:t>0 </a:t>
            </a:r>
            <a:r>
              <a:rPr dirty="0" sz="2350" spc="-505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represents</a:t>
            </a:r>
            <a:r>
              <a:rPr dirty="0" sz="2350" spc="40" b="1">
                <a:latin typeface="Cambria"/>
                <a:cs typeface="Cambria"/>
              </a:rPr>
              <a:t> </a:t>
            </a:r>
            <a:r>
              <a:rPr dirty="0" sz="2350" spc="-30" b="1">
                <a:latin typeface="Cambria"/>
                <a:cs typeface="Cambria"/>
              </a:rPr>
              <a:t>patient</a:t>
            </a:r>
            <a:r>
              <a:rPr dirty="0" sz="2350" spc="20" b="1">
                <a:latin typeface="Cambria"/>
                <a:cs typeface="Cambria"/>
              </a:rPr>
              <a:t> </a:t>
            </a:r>
            <a:r>
              <a:rPr dirty="0" sz="2350" spc="-25" b="1">
                <a:latin typeface="Cambria"/>
                <a:cs typeface="Cambria"/>
              </a:rPr>
              <a:t>does</a:t>
            </a:r>
            <a:r>
              <a:rPr dirty="0" sz="2350" spc="45" b="1">
                <a:latin typeface="Cambria"/>
                <a:cs typeface="Cambria"/>
              </a:rPr>
              <a:t> </a:t>
            </a:r>
            <a:r>
              <a:rPr dirty="0" sz="2350" spc="-15" b="1">
                <a:latin typeface="Cambria"/>
                <a:cs typeface="Cambria"/>
              </a:rPr>
              <a:t>not</a:t>
            </a:r>
            <a:r>
              <a:rPr dirty="0" sz="2350" spc="-25" b="1">
                <a:latin typeface="Cambria"/>
                <a:cs typeface="Cambria"/>
              </a:rPr>
              <a:t> </a:t>
            </a:r>
            <a:r>
              <a:rPr dirty="0" sz="2350" spc="-55" b="1">
                <a:latin typeface="Cambria"/>
                <a:cs typeface="Cambria"/>
              </a:rPr>
              <a:t>have</a:t>
            </a:r>
            <a:r>
              <a:rPr dirty="0" sz="2350" b="1">
                <a:latin typeface="Cambria"/>
                <a:cs typeface="Cambria"/>
              </a:rPr>
              <a:t> </a:t>
            </a:r>
            <a:r>
              <a:rPr dirty="0" sz="2350" spc="-30" b="1">
                <a:latin typeface="Cambria"/>
                <a:cs typeface="Cambria"/>
              </a:rPr>
              <a:t>heart</a:t>
            </a:r>
            <a:r>
              <a:rPr dirty="0" sz="2350" spc="20" b="1">
                <a:latin typeface="Cambria"/>
                <a:cs typeface="Cambria"/>
              </a:rPr>
              <a:t> </a:t>
            </a:r>
            <a:r>
              <a:rPr dirty="0" sz="2350" spc="-35" b="1">
                <a:latin typeface="Cambria"/>
                <a:cs typeface="Cambria"/>
              </a:rPr>
              <a:t>disease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93435" cy="10286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039725" y="3124"/>
            <a:ext cx="5210175" cy="1057275"/>
          </a:xfrm>
          <a:custGeom>
            <a:avLst/>
            <a:gdLst/>
            <a:ahLst/>
            <a:cxnLst/>
            <a:rect l="l" t="t" r="r" b="b"/>
            <a:pathLst>
              <a:path w="5210175" h="1057275">
                <a:moveTo>
                  <a:pt x="5210175" y="0"/>
                </a:moveTo>
                <a:lnTo>
                  <a:pt x="0" y="0"/>
                </a:lnTo>
                <a:lnTo>
                  <a:pt x="0" y="1057275"/>
                </a:lnTo>
                <a:lnTo>
                  <a:pt x="5210175" y="1057275"/>
                </a:lnTo>
                <a:lnTo>
                  <a:pt x="5210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97048" y="121545"/>
            <a:ext cx="2274570" cy="328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 spc="70" b="1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dirty="0" sz="1950" spc="-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50" spc="95" b="1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950" spc="-6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50" spc="100" b="1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950" spc="-4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950" spc="6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087" y="1147912"/>
            <a:ext cx="4749280" cy="44079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07062" y="196850"/>
            <a:ext cx="6855459" cy="10044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93370" indent="-281305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294005" algn="l"/>
              </a:tabLst>
            </a:pPr>
            <a:r>
              <a:rPr dirty="0" sz="2200" spc="80">
                <a:latin typeface="Trebuchet MS"/>
                <a:cs typeface="Trebuchet MS"/>
              </a:rPr>
              <a:t>For</a:t>
            </a:r>
            <a:r>
              <a:rPr dirty="0" sz="2200" spc="75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target</a:t>
            </a:r>
            <a:r>
              <a:rPr dirty="0" sz="2200" spc="114">
                <a:latin typeface="Trebuchet MS"/>
                <a:cs typeface="Trebuchet MS"/>
              </a:rPr>
              <a:t> </a:t>
            </a:r>
            <a:r>
              <a:rPr dirty="0" sz="2200" spc="295">
                <a:latin typeface="Trebuchet MS"/>
                <a:cs typeface="Trebuchet MS"/>
              </a:rPr>
              <a:t>=</a:t>
            </a:r>
            <a:r>
              <a:rPr dirty="0" sz="2200" spc="155">
                <a:latin typeface="Trebuchet MS"/>
                <a:cs typeface="Trebuchet MS"/>
              </a:rPr>
              <a:t> </a:t>
            </a:r>
            <a:r>
              <a:rPr dirty="0" sz="2200" spc="190">
                <a:latin typeface="Trebuchet MS"/>
                <a:cs typeface="Trebuchet MS"/>
              </a:rPr>
              <a:t>0</a:t>
            </a:r>
            <a:r>
              <a:rPr dirty="0" sz="2200" spc="155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(heart</a:t>
            </a:r>
            <a:r>
              <a:rPr dirty="0" sz="2200" spc="114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disease</a:t>
            </a:r>
            <a:r>
              <a:rPr dirty="0" sz="2200" spc="155">
                <a:latin typeface="Trebuchet MS"/>
                <a:cs typeface="Trebuchet MS"/>
              </a:rPr>
              <a:t> </a:t>
            </a:r>
            <a:r>
              <a:rPr dirty="0" sz="2200" spc="-40">
                <a:latin typeface="Trebuchet MS"/>
                <a:cs typeface="Trebuchet MS"/>
              </a:rPr>
              <a:t>absent),</a:t>
            </a:r>
            <a:r>
              <a:rPr dirty="0" sz="2200" spc="125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the</a:t>
            </a:r>
            <a:r>
              <a:rPr dirty="0" sz="2200" spc="155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count</a:t>
            </a:r>
            <a:r>
              <a:rPr dirty="0" sz="2200" spc="11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of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ts val="4500"/>
              </a:lnSpc>
              <a:spcBef>
                <a:spcPts val="459"/>
              </a:spcBef>
              <a:tabLst>
                <a:tab pos="905510" algn="l"/>
                <a:tab pos="2012950" algn="l"/>
                <a:tab pos="2667635" algn="l"/>
                <a:tab pos="3027680" algn="l"/>
                <a:tab pos="4726305" algn="l"/>
                <a:tab pos="5704840" algn="l"/>
                <a:tab pos="6430010" algn="l"/>
              </a:tabLst>
            </a:pPr>
            <a:r>
              <a:rPr dirty="0" sz="2200" spc="45">
                <a:latin typeface="Trebuchet MS"/>
                <a:cs typeface="Trebuchet MS"/>
              </a:rPr>
              <a:t>ma</a:t>
            </a:r>
            <a:r>
              <a:rPr dirty="0" sz="2200" spc="-5">
                <a:latin typeface="Trebuchet MS"/>
                <a:cs typeface="Trebuchet MS"/>
              </a:rPr>
              <a:t>l</a:t>
            </a:r>
            <a:r>
              <a:rPr dirty="0" sz="2200" spc="-75">
                <a:latin typeface="Trebuchet MS"/>
                <a:cs typeface="Trebuchet MS"/>
              </a:rPr>
              <a:t>e</a:t>
            </a:r>
            <a:r>
              <a:rPr dirty="0" sz="2200" spc="110">
                <a:latin typeface="Trebuchet MS"/>
                <a:cs typeface="Trebuchet MS"/>
              </a:rPr>
              <a:t>s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215">
                <a:latin typeface="Trebuchet MS"/>
                <a:cs typeface="Trebuchet MS"/>
              </a:rPr>
              <a:t>(</a:t>
            </a:r>
            <a:r>
              <a:rPr dirty="0" sz="2200" spc="65">
                <a:latin typeface="Trebuchet MS"/>
                <a:cs typeface="Trebuchet MS"/>
              </a:rPr>
              <a:t>ora</a:t>
            </a:r>
            <a:r>
              <a:rPr dirty="0" sz="2200" spc="50">
                <a:latin typeface="Trebuchet MS"/>
                <a:cs typeface="Trebuchet MS"/>
              </a:rPr>
              <a:t>n</a:t>
            </a:r>
            <a:r>
              <a:rPr dirty="0" sz="2200" spc="50">
                <a:latin typeface="Trebuchet MS"/>
                <a:cs typeface="Trebuchet MS"/>
              </a:rPr>
              <a:t>g</a:t>
            </a:r>
            <a:r>
              <a:rPr dirty="0" sz="2200" spc="-70">
                <a:latin typeface="Trebuchet MS"/>
                <a:cs typeface="Trebuchet MS"/>
              </a:rPr>
              <a:t>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50">
                <a:latin typeface="Trebuchet MS"/>
                <a:cs typeface="Trebuchet MS"/>
              </a:rPr>
              <a:t>ba</a:t>
            </a:r>
            <a:r>
              <a:rPr dirty="0" sz="2200" spc="-20">
                <a:latin typeface="Trebuchet MS"/>
                <a:cs typeface="Trebuchet MS"/>
              </a:rPr>
              <a:t>r</a:t>
            </a:r>
            <a:r>
              <a:rPr dirty="0" sz="2200" spc="-150">
                <a:latin typeface="Trebuchet MS"/>
                <a:cs typeface="Trebuchet MS"/>
              </a:rPr>
              <a:t>)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65">
                <a:latin typeface="Trebuchet MS"/>
                <a:cs typeface="Trebuchet MS"/>
              </a:rPr>
              <a:t>is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45">
                <a:latin typeface="Trebuchet MS"/>
                <a:cs typeface="Trebuchet MS"/>
              </a:rPr>
              <a:t>signiﬁcantly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65">
                <a:latin typeface="Trebuchet MS"/>
                <a:cs typeface="Trebuchet MS"/>
              </a:rPr>
              <a:t>higher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30">
                <a:latin typeface="Trebuchet MS"/>
                <a:cs typeface="Trebuchet MS"/>
              </a:rPr>
              <a:t>than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10">
                <a:latin typeface="Trebuchet MS"/>
                <a:cs typeface="Trebuchet MS"/>
              </a:rPr>
              <a:t>the  </a:t>
            </a:r>
            <a:r>
              <a:rPr dirty="0" sz="2200" spc="35">
                <a:latin typeface="Trebuchet MS"/>
                <a:cs typeface="Trebuchet MS"/>
              </a:rPr>
              <a:t>count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of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females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(blue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bar).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ts val="4430"/>
              </a:lnSpc>
              <a:spcBef>
                <a:spcPts val="55"/>
              </a:spcBef>
              <a:buAutoNum type="arabicPeriod" startAt="2"/>
              <a:tabLst>
                <a:tab pos="353060" algn="l"/>
                <a:tab pos="353695" algn="l"/>
                <a:tab pos="635635" algn="l"/>
                <a:tab pos="1802130" algn="l"/>
                <a:tab pos="2118360" algn="l"/>
                <a:tab pos="2356485" algn="l"/>
                <a:tab pos="3248025" algn="l"/>
                <a:tab pos="4312920" algn="l"/>
                <a:tab pos="5567680" algn="l"/>
                <a:tab pos="6111875" algn="l"/>
              </a:tabLst>
            </a:pPr>
            <a:r>
              <a:rPr dirty="0" sz="2200" spc="60">
                <a:latin typeface="Trebuchet MS"/>
                <a:cs typeface="Trebuchet MS"/>
              </a:rPr>
              <a:t>F</a:t>
            </a:r>
            <a:r>
              <a:rPr dirty="0" sz="2200" spc="40">
                <a:latin typeface="Trebuchet MS"/>
                <a:cs typeface="Trebuchet MS"/>
              </a:rPr>
              <a:t>o</a:t>
            </a:r>
            <a:r>
              <a:rPr dirty="0" sz="2200" spc="140">
                <a:latin typeface="Trebuchet MS"/>
                <a:cs typeface="Trebuchet MS"/>
              </a:rPr>
              <a:t>r</a:t>
            </a:r>
            <a:r>
              <a:rPr dirty="0" sz="2200" spc="305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tar</a:t>
            </a:r>
            <a:r>
              <a:rPr dirty="0" sz="2200">
                <a:latin typeface="Trebuchet MS"/>
                <a:cs typeface="Trebuchet MS"/>
              </a:rPr>
              <a:t>g</a:t>
            </a:r>
            <a:r>
              <a:rPr dirty="0" sz="2200" spc="-75">
                <a:latin typeface="Trebuchet MS"/>
                <a:cs typeface="Trebuchet MS"/>
              </a:rPr>
              <a:t>et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295">
                <a:latin typeface="Trebuchet MS"/>
                <a:cs typeface="Trebuchet MS"/>
              </a:rPr>
              <a:t>=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330">
                <a:latin typeface="Trebuchet MS"/>
                <a:cs typeface="Trebuchet MS"/>
              </a:rPr>
              <a:t>1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15">
                <a:latin typeface="Trebuchet MS"/>
                <a:cs typeface="Trebuchet MS"/>
              </a:rPr>
              <a:t>(heart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70">
                <a:latin typeface="Trebuchet MS"/>
                <a:cs typeface="Trebuchet MS"/>
              </a:rPr>
              <a:t>d</a:t>
            </a:r>
            <a:r>
              <a:rPr dirty="0" sz="2200" spc="10">
                <a:latin typeface="Trebuchet MS"/>
                <a:cs typeface="Trebuchet MS"/>
              </a:rPr>
              <a:t>isease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125">
                <a:latin typeface="Trebuchet MS"/>
                <a:cs typeface="Trebuchet MS"/>
              </a:rPr>
              <a:t>p</a:t>
            </a:r>
            <a:r>
              <a:rPr dirty="0" sz="2200" spc="40">
                <a:latin typeface="Trebuchet MS"/>
                <a:cs typeface="Trebuchet MS"/>
              </a:rPr>
              <a:t>r</a:t>
            </a:r>
            <a:r>
              <a:rPr dirty="0" sz="2200" spc="25">
                <a:latin typeface="Trebuchet MS"/>
                <a:cs typeface="Trebuchet MS"/>
              </a:rPr>
              <a:t>ese</a:t>
            </a:r>
            <a:r>
              <a:rPr dirty="0" sz="2200" spc="25">
                <a:latin typeface="Trebuchet MS"/>
                <a:cs typeface="Trebuchet MS"/>
              </a:rPr>
              <a:t>n</a:t>
            </a:r>
            <a:r>
              <a:rPr dirty="0" sz="2200" spc="-110">
                <a:latin typeface="Trebuchet MS"/>
                <a:cs typeface="Trebuchet MS"/>
              </a:rPr>
              <a:t>t</a:t>
            </a:r>
            <a:r>
              <a:rPr dirty="0" sz="2200" spc="-190">
                <a:latin typeface="Trebuchet MS"/>
                <a:cs typeface="Trebuchet MS"/>
              </a:rPr>
              <a:t>),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15">
                <a:latin typeface="Trebuchet MS"/>
                <a:cs typeface="Trebuchet MS"/>
              </a:rPr>
              <a:t>the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35">
                <a:latin typeface="Trebuchet MS"/>
                <a:cs typeface="Trebuchet MS"/>
              </a:rPr>
              <a:t>count  </a:t>
            </a:r>
            <a:r>
              <a:rPr dirty="0" sz="2200" spc="-15">
                <a:latin typeface="Trebuchet MS"/>
                <a:cs typeface="Trebuchet MS"/>
              </a:rPr>
              <a:t>of		</a:t>
            </a:r>
            <a:r>
              <a:rPr dirty="0" sz="2200" spc="25">
                <a:latin typeface="Trebuchet MS"/>
                <a:cs typeface="Trebuchet MS"/>
              </a:rPr>
              <a:t>males</a:t>
            </a:r>
            <a:r>
              <a:rPr dirty="0" sz="2200" spc="70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(orange</a:t>
            </a:r>
            <a:r>
              <a:rPr dirty="0" sz="2200" spc="70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bar)</a:t>
            </a:r>
            <a:r>
              <a:rPr dirty="0" sz="2200" spc="75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is</a:t>
            </a:r>
            <a:r>
              <a:rPr dirty="0" sz="2200" spc="7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also</a:t>
            </a:r>
            <a:r>
              <a:rPr dirty="0" sz="2200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higher</a:t>
            </a:r>
            <a:r>
              <a:rPr dirty="0" sz="2200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than</a:t>
            </a:r>
            <a:r>
              <a:rPr dirty="0" sz="2200" spc="4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the</a:t>
            </a:r>
            <a:r>
              <a:rPr dirty="0" sz="2200" spc="75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count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ts val="4500"/>
              </a:lnSpc>
              <a:spcBef>
                <a:spcPts val="10"/>
              </a:spcBef>
              <a:tabLst>
                <a:tab pos="461645" algn="l"/>
                <a:tab pos="1638300" algn="l"/>
                <a:tab pos="2468880" algn="l"/>
                <a:tab pos="3247390" algn="l"/>
                <a:tab pos="3863975" algn="l"/>
                <a:tab pos="4474845" algn="l"/>
                <a:tab pos="5963920" algn="l"/>
                <a:tab pos="6365240" algn="l"/>
              </a:tabLst>
            </a:pPr>
            <a:r>
              <a:rPr dirty="0" sz="2200" spc="-15">
                <a:latin typeface="Trebuchet MS"/>
                <a:cs typeface="Trebuchet MS"/>
              </a:rPr>
              <a:t>of</a:t>
            </a:r>
            <a:r>
              <a:rPr dirty="0" sz="2200" spc="-15">
                <a:latin typeface="Trebuchet MS"/>
                <a:cs typeface="Trebuchet MS"/>
              </a:rPr>
              <a:t>	</a:t>
            </a:r>
            <a:r>
              <a:rPr dirty="0" sz="2200" spc="-110">
                <a:latin typeface="Trebuchet MS"/>
                <a:cs typeface="Trebuchet MS"/>
              </a:rPr>
              <a:t>f</a:t>
            </a:r>
            <a:r>
              <a:rPr dirty="0" sz="2200" spc="10">
                <a:latin typeface="Trebuchet MS"/>
                <a:cs typeface="Trebuchet MS"/>
              </a:rPr>
              <a:t>ema</a:t>
            </a:r>
            <a:r>
              <a:rPr dirty="0" sz="2200" spc="-20">
                <a:latin typeface="Trebuchet MS"/>
                <a:cs typeface="Trebuchet MS"/>
              </a:rPr>
              <a:t>l</a:t>
            </a:r>
            <a:r>
              <a:rPr dirty="0" sz="2200" spc="20">
                <a:latin typeface="Trebuchet MS"/>
                <a:cs typeface="Trebuchet MS"/>
              </a:rPr>
              <a:t>es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50">
                <a:latin typeface="Trebuchet MS"/>
                <a:cs typeface="Trebuchet MS"/>
              </a:rPr>
              <a:t>(</a:t>
            </a:r>
            <a:r>
              <a:rPr dirty="0" sz="2200" spc="-95">
                <a:latin typeface="Trebuchet MS"/>
                <a:cs typeface="Trebuchet MS"/>
              </a:rPr>
              <a:t>b</a:t>
            </a:r>
            <a:r>
              <a:rPr dirty="0" sz="2200" spc="5">
                <a:latin typeface="Trebuchet MS"/>
                <a:cs typeface="Trebuchet MS"/>
              </a:rPr>
              <a:t>lue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50">
                <a:latin typeface="Trebuchet MS"/>
                <a:cs typeface="Trebuchet MS"/>
              </a:rPr>
              <a:t>ba</a:t>
            </a:r>
            <a:r>
              <a:rPr dirty="0" sz="2200" spc="-20">
                <a:latin typeface="Trebuchet MS"/>
                <a:cs typeface="Trebuchet MS"/>
              </a:rPr>
              <a:t>r</a:t>
            </a:r>
            <a:r>
              <a:rPr dirty="0" sz="2200" spc="-190">
                <a:latin typeface="Trebuchet MS"/>
                <a:cs typeface="Trebuchet MS"/>
              </a:rPr>
              <a:t>),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30">
                <a:latin typeface="Trebuchet MS"/>
                <a:cs typeface="Trebuchet MS"/>
              </a:rPr>
              <a:t>b</a:t>
            </a:r>
            <a:r>
              <a:rPr dirty="0" sz="2200" spc="5">
                <a:latin typeface="Trebuchet MS"/>
                <a:cs typeface="Trebuchet MS"/>
              </a:rPr>
              <a:t>ut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15">
                <a:latin typeface="Trebuchet MS"/>
                <a:cs typeface="Trebuchet MS"/>
              </a:rPr>
              <a:t>the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355">
                <a:latin typeface="Trebuchet MS"/>
                <a:cs typeface="Trebuchet MS"/>
              </a:rPr>
              <a:t>di</a:t>
            </a:r>
            <a:r>
              <a:rPr dirty="0" sz="2200" spc="195">
                <a:latin typeface="Trebuchet MS"/>
                <a:cs typeface="Trebuchet MS"/>
              </a:rPr>
              <a:t>I</a:t>
            </a:r>
            <a:r>
              <a:rPr dirty="0" sz="2200" spc="40">
                <a:latin typeface="Trebuchet MS"/>
                <a:cs typeface="Trebuchet MS"/>
              </a:rPr>
              <a:t>e</a:t>
            </a:r>
            <a:r>
              <a:rPr dirty="0" sz="2200" spc="-15">
                <a:latin typeface="Trebuchet MS"/>
                <a:cs typeface="Trebuchet MS"/>
              </a:rPr>
              <a:t>r</a:t>
            </a:r>
            <a:r>
              <a:rPr dirty="0" sz="2200" spc="-75">
                <a:latin typeface="Trebuchet MS"/>
                <a:cs typeface="Trebuchet MS"/>
              </a:rPr>
              <a:t>e</a:t>
            </a:r>
            <a:r>
              <a:rPr dirty="0" sz="2200" spc="20">
                <a:latin typeface="Trebuchet MS"/>
                <a:cs typeface="Trebuchet MS"/>
              </a:rPr>
              <a:t>nce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65">
                <a:latin typeface="Trebuchet MS"/>
                <a:cs typeface="Trebuchet MS"/>
              </a:rPr>
              <a:t>is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35">
                <a:latin typeface="Trebuchet MS"/>
                <a:cs typeface="Trebuchet MS"/>
              </a:rPr>
              <a:t>l</a:t>
            </a:r>
            <a:r>
              <a:rPr dirty="0" sz="2200" spc="40">
                <a:latin typeface="Trebuchet MS"/>
                <a:cs typeface="Trebuchet MS"/>
              </a:rPr>
              <a:t>ess  </a:t>
            </a:r>
            <a:r>
              <a:rPr dirty="0" sz="2200" spc="60">
                <a:latin typeface="Trebuchet MS"/>
                <a:cs typeface="Trebuchet MS"/>
              </a:rPr>
              <a:t>pronounced</a:t>
            </a:r>
            <a:r>
              <a:rPr dirty="0" sz="2200" spc="-114">
                <a:latin typeface="Trebuchet MS"/>
                <a:cs typeface="Trebuchet MS"/>
              </a:rPr>
              <a:t> </a:t>
            </a:r>
            <a:r>
              <a:rPr dirty="0" sz="2200" spc="40">
                <a:latin typeface="Trebuchet MS"/>
                <a:cs typeface="Trebuchet MS"/>
              </a:rPr>
              <a:t>compared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to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target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295">
                <a:latin typeface="Trebuchet MS"/>
                <a:cs typeface="Trebuchet MS"/>
              </a:rPr>
              <a:t>=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30">
                <a:latin typeface="Trebuchet MS"/>
                <a:cs typeface="Trebuchet MS"/>
              </a:rPr>
              <a:t>0.</a:t>
            </a:r>
            <a:endParaRPr sz="2200">
              <a:latin typeface="Trebuchet MS"/>
              <a:cs typeface="Trebuchet MS"/>
            </a:endParaRPr>
          </a:p>
          <a:p>
            <a:pPr marL="403225" indent="-391160">
              <a:lnSpc>
                <a:spcPct val="100000"/>
              </a:lnSpc>
              <a:spcBef>
                <a:spcPts val="1325"/>
              </a:spcBef>
              <a:buAutoNum type="arabicPeriod" startAt="3"/>
              <a:tabLst>
                <a:tab pos="403225" algn="l"/>
                <a:tab pos="403860" algn="l"/>
                <a:tab pos="860425" algn="l"/>
                <a:tab pos="1635125" algn="l"/>
                <a:tab pos="3134360" algn="l"/>
                <a:tab pos="4084320" algn="l"/>
                <a:tab pos="5207635" algn="l"/>
                <a:tab pos="6365240" algn="l"/>
              </a:tabLst>
            </a:pPr>
            <a:r>
              <a:rPr dirty="0" sz="2200" spc="140">
                <a:latin typeface="Trebuchet MS"/>
                <a:cs typeface="Trebuchet MS"/>
              </a:rPr>
              <a:t>In</a:t>
            </a:r>
            <a:r>
              <a:rPr dirty="0" sz="2200" spc="140">
                <a:latin typeface="Trebuchet MS"/>
                <a:cs typeface="Trebuchet MS"/>
              </a:rPr>
              <a:t>	</a:t>
            </a:r>
            <a:r>
              <a:rPr dirty="0" sz="2200" spc="30">
                <a:latin typeface="Trebuchet MS"/>
                <a:cs typeface="Trebuchet MS"/>
              </a:rPr>
              <a:t>b</a:t>
            </a:r>
            <a:r>
              <a:rPr dirty="0" sz="2200" spc="25">
                <a:latin typeface="Trebuchet MS"/>
                <a:cs typeface="Trebuchet MS"/>
              </a:rPr>
              <a:t>oth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25">
                <a:latin typeface="Trebuchet MS"/>
                <a:cs typeface="Trebuchet MS"/>
              </a:rPr>
              <a:t>cate</a:t>
            </a:r>
            <a:r>
              <a:rPr dirty="0" sz="2200" spc="-50">
                <a:latin typeface="Trebuchet MS"/>
                <a:cs typeface="Trebuchet MS"/>
              </a:rPr>
              <a:t>g</a:t>
            </a:r>
            <a:r>
              <a:rPr dirty="0" sz="2200" spc="105">
                <a:latin typeface="Trebuchet MS"/>
                <a:cs typeface="Trebuchet MS"/>
              </a:rPr>
              <a:t>o</a:t>
            </a:r>
            <a:r>
              <a:rPr dirty="0" sz="2200" spc="70">
                <a:latin typeface="Trebuchet MS"/>
                <a:cs typeface="Trebuchet MS"/>
              </a:rPr>
              <a:t>r</a:t>
            </a:r>
            <a:r>
              <a:rPr dirty="0" sz="2200" spc="20">
                <a:latin typeface="Trebuchet MS"/>
                <a:cs typeface="Trebuchet MS"/>
              </a:rPr>
              <a:t>ies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-15">
                <a:latin typeface="Trebuchet MS"/>
                <a:cs typeface="Trebuchet MS"/>
              </a:rPr>
              <a:t>(heart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20">
                <a:latin typeface="Trebuchet MS"/>
                <a:cs typeface="Trebuchet MS"/>
              </a:rPr>
              <a:t>disease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70">
                <a:latin typeface="Trebuchet MS"/>
                <a:cs typeface="Trebuchet MS"/>
              </a:rPr>
              <a:t>p</a:t>
            </a:r>
            <a:r>
              <a:rPr dirty="0" sz="2200" spc="95">
                <a:latin typeface="Trebuchet MS"/>
                <a:cs typeface="Trebuchet MS"/>
              </a:rPr>
              <a:t>r</a:t>
            </a:r>
            <a:r>
              <a:rPr dirty="0" sz="2200" spc="5">
                <a:latin typeface="Trebuchet MS"/>
                <a:cs typeface="Trebuchet MS"/>
              </a:rPr>
              <a:t>esent</a:t>
            </a:r>
            <a:r>
              <a:rPr dirty="0" sz="2200">
                <a:latin typeface="Trebuchet MS"/>
                <a:cs typeface="Trebuchet MS"/>
              </a:rPr>
              <a:t>	</a:t>
            </a:r>
            <a:r>
              <a:rPr dirty="0" sz="2200" spc="55"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1860"/>
              </a:spcBef>
            </a:pPr>
            <a:r>
              <a:rPr dirty="0" sz="2200" spc="-5">
                <a:latin typeface="Trebuchet MS"/>
                <a:cs typeface="Trebuchet MS"/>
              </a:rPr>
              <a:t>a</a:t>
            </a:r>
            <a:r>
              <a:rPr dirty="0" sz="2200" spc="-10">
                <a:latin typeface="Trebuchet MS"/>
                <a:cs typeface="Trebuchet MS"/>
              </a:rPr>
              <a:t>b</a:t>
            </a:r>
            <a:r>
              <a:rPr dirty="0" sz="2200" spc="25">
                <a:latin typeface="Trebuchet MS"/>
                <a:cs typeface="Trebuchet MS"/>
              </a:rPr>
              <a:t>sen</a:t>
            </a:r>
            <a:r>
              <a:rPr dirty="0" sz="2200" spc="-10">
                <a:latin typeface="Trebuchet MS"/>
                <a:cs typeface="Trebuchet MS"/>
              </a:rPr>
              <a:t>t</a:t>
            </a:r>
            <a:r>
              <a:rPr dirty="0" sz="2200" spc="-190">
                <a:latin typeface="Trebuchet MS"/>
                <a:cs typeface="Trebuchet MS"/>
              </a:rPr>
              <a:t>),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ma</a:t>
            </a:r>
            <a:r>
              <a:rPr dirty="0" sz="2200" spc="-5">
                <a:latin typeface="Trebuchet MS"/>
                <a:cs typeface="Trebuchet MS"/>
              </a:rPr>
              <a:t>l</a:t>
            </a:r>
            <a:r>
              <a:rPr dirty="0" sz="2200" spc="20">
                <a:latin typeface="Trebuchet MS"/>
                <a:cs typeface="Trebuchet MS"/>
              </a:rPr>
              <a:t>es</a:t>
            </a:r>
            <a:r>
              <a:rPr dirty="0" sz="2200" spc="-175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h</a:t>
            </a:r>
            <a:r>
              <a:rPr dirty="0" sz="2200" spc="20">
                <a:latin typeface="Trebuchet MS"/>
                <a:cs typeface="Trebuchet MS"/>
              </a:rPr>
              <a:t>a</a:t>
            </a:r>
            <a:r>
              <a:rPr dirty="0" sz="2200" spc="-10">
                <a:latin typeface="Trebuchet MS"/>
                <a:cs typeface="Trebuchet MS"/>
              </a:rPr>
              <a:t>v</a:t>
            </a:r>
            <a:r>
              <a:rPr dirty="0" sz="2200" spc="-70">
                <a:latin typeface="Trebuchet MS"/>
                <a:cs typeface="Trebuchet MS"/>
              </a:rPr>
              <a:t>e</a:t>
            </a:r>
            <a:r>
              <a:rPr dirty="0" sz="2200" spc="-175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higher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co</a:t>
            </a:r>
            <a:r>
              <a:rPr dirty="0" sz="2200" spc="45">
                <a:latin typeface="Trebuchet MS"/>
                <a:cs typeface="Trebuchet MS"/>
              </a:rPr>
              <a:t>u</a:t>
            </a:r>
            <a:r>
              <a:rPr dirty="0" sz="2200" spc="55">
                <a:latin typeface="Trebuchet MS"/>
                <a:cs typeface="Trebuchet MS"/>
              </a:rPr>
              <a:t>nts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than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110">
                <a:latin typeface="Trebuchet MS"/>
                <a:cs typeface="Trebuchet MS"/>
              </a:rPr>
              <a:t>f</a:t>
            </a:r>
            <a:r>
              <a:rPr dirty="0" sz="2200" spc="10">
                <a:latin typeface="Trebuchet MS"/>
                <a:cs typeface="Trebuchet MS"/>
              </a:rPr>
              <a:t>ema</a:t>
            </a:r>
            <a:r>
              <a:rPr dirty="0" sz="2200" spc="-20">
                <a:latin typeface="Trebuchet MS"/>
                <a:cs typeface="Trebuchet MS"/>
              </a:rPr>
              <a:t>l</a:t>
            </a:r>
            <a:r>
              <a:rPr dirty="0" sz="2200" spc="-70">
                <a:latin typeface="Trebuchet MS"/>
                <a:cs typeface="Trebuchet MS"/>
              </a:rPr>
              <a:t>es.</a:t>
            </a:r>
            <a:endParaRPr sz="2200">
              <a:latin typeface="Trebuchet MS"/>
              <a:cs typeface="Trebuchet MS"/>
            </a:endParaRPr>
          </a:p>
          <a:p>
            <a:pPr algn="just" marL="12700" marR="5080">
              <a:lnSpc>
                <a:spcPct val="169000"/>
              </a:lnSpc>
              <a:spcBef>
                <a:spcPts val="35"/>
              </a:spcBef>
              <a:buAutoNum type="arabicPeriod" startAt="4"/>
              <a:tabLst>
                <a:tab pos="325755" algn="l"/>
              </a:tabLst>
            </a:pPr>
            <a:r>
              <a:rPr dirty="0" sz="2200" spc="80">
                <a:latin typeface="Trebuchet MS"/>
                <a:cs typeface="Trebuchet MS"/>
              </a:rPr>
              <a:t>For </a:t>
            </a:r>
            <a:r>
              <a:rPr dirty="0" sz="2200" spc="-15">
                <a:latin typeface="Trebuchet MS"/>
                <a:cs typeface="Trebuchet MS"/>
              </a:rPr>
              <a:t>target </a:t>
            </a:r>
            <a:r>
              <a:rPr dirty="0" sz="2200" spc="295">
                <a:latin typeface="Trebuchet MS"/>
                <a:cs typeface="Trebuchet MS"/>
              </a:rPr>
              <a:t>= </a:t>
            </a:r>
            <a:r>
              <a:rPr dirty="0" sz="2200" spc="190">
                <a:latin typeface="Trebuchet MS"/>
                <a:cs typeface="Trebuchet MS"/>
              </a:rPr>
              <a:t>0 </a:t>
            </a:r>
            <a:r>
              <a:rPr dirty="0" sz="2200" spc="-15">
                <a:latin typeface="Trebuchet MS"/>
                <a:cs typeface="Trebuchet MS"/>
              </a:rPr>
              <a:t>(heart </a:t>
            </a:r>
            <a:r>
              <a:rPr dirty="0" sz="2200" spc="20">
                <a:latin typeface="Trebuchet MS"/>
                <a:cs typeface="Trebuchet MS"/>
              </a:rPr>
              <a:t>disease </a:t>
            </a:r>
            <a:r>
              <a:rPr dirty="0" sz="2200" spc="-40">
                <a:latin typeface="Trebuchet MS"/>
                <a:cs typeface="Trebuchet MS"/>
              </a:rPr>
              <a:t>absent), </a:t>
            </a:r>
            <a:r>
              <a:rPr dirty="0" sz="2200" spc="-15">
                <a:latin typeface="Trebuchet MS"/>
                <a:cs typeface="Trebuchet MS"/>
              </a:rPr>
              <a:t>the </a:t>
            </a:r>
            <a:r>
              <a:rPr dirty="0" sz="2200" spc="35">
                <a:latin typeface="Trebuchet MS"/>
                <a:cs typeface="Trebuchet MS"/>
              </a:rPr>
              <a:t>count </a:t>
            </a:r>
            <a:r>
              <a:rPr dirty="0" sz="2200" spc="-15">
                <a:latin typeface="Trebuchet MS"/>
                <a:cs typeface="Trebuchet MS"/>
              </a:rPr>
              <a:t>of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males </a:t>
            </a:r>
            <a:r>
              <a:rPr dirty="0" sz="2200">
                <a:latin typeface="Trebuchet MS"/>
                <a:cs typeface="Trebuchet MS"/>
              </a:rPr>
              <a:t>(orange </a:t>
            </a:r>
            <a:r>
              <a:rPr dirty="0" sz="2200" spc="-20">
                <a:latin typeface="Trebuchet MS"/>
                <a:cs typeface="Trebuchet MS"/>
              </a:rPr>
              <a:t>bar) </a:t>
            </a:r>
            <a:r>
              <a:rPr dirty="0" sz="2200" spc="65">
                <a:latin typeface="Trebuchet MS"/>
                <a:cs typeface="Trebuchet MS"/>
              </a:rPr>
              <a:t>is </a:t>
            </a:r>
            <a:r>
              <a:rPr dirty="0" sz="2200" spc="45">
                <a:latin typeface="Trebuchet MS"/>
                <a:cs typeface="Trebuchet MS"/>
              </a:rPr>
              <a:t>signiﬁcantly </a:t>
            </a:r>
            <a:r>
              <a:rPr dirty="0" sz="2200" spc="65">
                <a:latin typeface="Trebuchet MS"/>
                <a:cs typeface="Trebuchet MS"/>
              </a:rPr>
              <a:t>higher </a:t>
            </a:r>
            <a:r>
              <a:rPr dirty="0" sz="2200" spc="30">
                <a:latin typeface="Trebuchet MS"/>
                <a:cs typeface="Trebuchet MS"/>
              </a:rPr>
              <a:t>than </a:t>
            </a:r>
            <a:r>
              <a:rPr dirty="0" sz="2200" spc="-15">
                <a:latin typeface="Trebuchet MS"/>
                <a:cs typeface="Trebuchet MS"/>
              </a:rPr>
              <a:t>the </a:t>
            </a:r>
            <a:r>
              <a:rPr dirty="0" sz="2200" spc="-10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count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of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females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(blue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bar).</a:t>
            </a:r>
            <a:endParaRPr sz="2200">
              <a:latin typeface="Trebuchet MS"/>
              <a:cs typeface="Trebuchet MS"/>
            </a:endParaRPr>
          </a:p>
          <a:p>
            <a:pPr algn="just" marL="12700" marR="5080">
              <a:lnSpc>
                <a:spcPct val="169900"/>
              </a:lnSpc>
              <a:spcBef>
                <a:spcPts val="15"/>
              </a:spcBef>
              <a:buAutoNum type="arabicPeriod" startAt="4"/>
              <a:tabLst>
                <a:tab pos="299085" algn="l"/>
              </a:tabLst>
            </a:pPr>
            <a:r>
              <a:rPr dirty="0" sz="2200" spc="80">
                <a:latin typeface="Trebuchet MS"/>
                <a:cs typeface="Trebuchet MS"/>
              </a:rPr>
              <a:t>For </a:t>
            </a:r>
            <a:r>
              <a:rPr dirty="0" sz="2200" spc="-15">
                <a:latin typeface="Trebuchet MS"/>
                <a:cs typeface="Trebuchet MS"/>
              </a:rPr>
              <a:t>target </a:t>
            </a:r>
            <a:r>
              <a:rPr dirty="0" sz="2200" spc="295">
                <a:latin typeface="Trebuchet MS"/>
                <a:cs typeface="Trebuchet MS"/>
              </a:rPr>
              <a:t>= </a:t>
            </a:r>
            <a:r>
              <a:rPr dirty="0" sz="2200" spc="-330">
                <a:latin typeface="Trebuchet MS"/>
                <a:cs typeface="Trebuchet MS"/>
              </a:rPr>
              <a:t>1</a:t>
            </a:r>
            <a:r>
              <a:rPr dirty="0" sz="2200" spc="-325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(heart </a:t>
            </a:r>
            <a:r>
              <a:rPr dirty="0" sz="2200" spc="20">
                <a:latin typeface="Trebuchet MS"/>
                <a:cs typeface="Trebuchet MS"/>
              </a:rPr>
              <a:t>disease </a:t>
            </a:r>
            <a:r>
              <a:rPr dirty="0" sz="2200" spc="-25">
                <a:latin typeface="Trebuchet MS"/>
                <a:cs typeface="Trebuchet MS"/>
              </a:rPr>
              <a:t>present), </a:t>
            </a:r>
            <a:r>
              <a:rPr dirty="0" sz="2200" spc="-15">
                <a:latin typeface="Trebuchet MS"/>
                <a:cs typeface="Trebuchet MS"/>
              </a:rPr>
              <a:t>the </a:t>
            </a:r>
            <a:r>
              <a:rPr dirty="0" sz="2200" spc="40">
                <a:latin typeface="Trebuchet MS"/>
                <a:cs typeface="Trebuchet MS"/>
              </a:rPr>
              <a:t>count </a:t>
            </a:r>
            <a:r>
              <a:rPr dirty="0" sz="2200" spc="-15">
                <a:latin typeface="Trebuchet MS"/>
                <a:cs typeface="Trebuchet MS"/>
              </a:rPr>
              <a:t>of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males </a:t>
            </a:r>
            <a:r>
              <a:rPr dirty="0" sz="2200">
                <a:latin typeface="Trebuchet MS"/>
                <a:cs typeface="Trebuchet MS"/>
              </a:rPr>
              <a:t>(orange </a:t>
            </a:r>
            <a:r>
              <a:rPr dirty="0" sz="2200" spc="-20">
                <a:latin typeface="Trebuchet MS"/>
                <a:cs typeface="Trebuchet MS"/>
              </a:rPr>
              <a:t>bar) </a:t>
            </a:r>
            <a:r>
              <a:rPr dirty="0" sz="2200" spc="65">
                <a:latin typeface="Trebuchet MS"/>
                <a:cs typeface="Trebuchet MS"/>
              </a:rPr>
              <a:t>is </a:t>
            </a:r>
            <a:r>
              <a:rPr dirty="0" sz="2200" spc="25">
                <a:latin typeface="Trebuchet MS"/>
                <a:cs typeface="Trebuchet MS"/>
              </a:rPr>
              <a:t>also </a:t>
            </a:r>
            <a:r>
              <a:rPr dirty="0" sz="2200" spc="65">
                <a:latin typeface="Trebuchet MS"/>
                <a:cs typeface="Trebuchet MS"/>
              </a:rPr>
              <a:t>higher </a:t>
            </a:r>
            <a:r>
              <a:rPr dirty="0" sz="2200" spc="30">
                <a:latin typeface="Trebuchet MS"/>
                <a:cs typeface="Trebuchet MS"/>
              </a:rPr>
              <a:t>than </a:t>
            </a:r>
            <a:r>
              <a:rPr dirty="0" sz="2200" spc="-15">
                <a:latin typeface="Trebuchet MS"/>
                <a:cs typeface="Trebuchet MS"/>
              </a:rPr>
              <a:t>the </a:t>
            </a:r>
            <a:r>
              <a:rPr dirty="0" sz="2200" spc="40">
                <a:latin typeface="Trebuchet MS"/>
                <a:cs typeface="Trebuchet MS"/>
              </a:rPr>
              <a:t>count </a:t>
            </a:r>
            <a:r>
              <a:rPr dirty="0" sz="2200" spc="-15">
                <a:latin typeface="Trebuchet MS"/>
                <a:cs typeface="Trebuchet MS"/>
              </a:rPr>
              <a:t>of </a:t>
            </a:r>
            <a:r>
              <a:rPr dirty="0" sz="2200" spc="-10">
                <a:latin typeface="Trebuchet MS"/>
                <a:cs typeface="Trebuchet MS"/>
              </a:rPr>
              <a:t> females</a:t>
            </a:r>
            <a:r>
              <a:rPr dirty="0" sz="2200" spc="-5">
                <a:latin typeface="Trebuchet MS"/>
                <a:cs typeface="Trebuchet MS"/>
              </a:rPr>
              <a:t> </a:t>
            </a:r>
            <a:r>
              <a:rPr dirty="0" sz="2200" spc="-25">
                <a:latin typeface="Trebuchet MS"/>
                <a:cs typeface="Trebuchet MS"/>
              </a:rPr>
              <a:t>(blue</a:t>
            </a:r>
            <a:r>
              <a:rPr dirty="0" sz="2200" spc="-20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bar),</a:t>
            </a:r>
            <a:r>
              <a:rPr dirty="0" sz="2200" spc="-55">
                <a:latin typeface="Trebuchet MS"/>
                <a:cs typeface="Trebuchet MS"/>
              </a:rPr>
              <a:t> </a:t>
            </a:r>
            <a:r>
              <a:rPr dirty="0" sz="2200" spc="15">
                <a:latin typeface="Trebuchet MS"/>
                <a:cs typeface="Trebuchet MS"/>
              </a:rPr>
              <a:t>but</a:t>
            </a:r>
            <a:r>
              <a:rPr dirty="0" sz="2200" spc="20">
                <a:latin typeface="Trebuchet MS"/>
                <a:cs typeface="Trebuchet MS"/>
              </a:rPr>
              <a:t> </a:t>
            </a:r>
            <a:r>
              <a:rPr dirty="0" sz="2200" spc="-15">
                <a:latin typeface="Trebuchet MS"/>
                <a:cs typeface="Trebuchet MS"/>
              </a:rPr>
              <a:t>the</a:t>
            </a:r>
            <a:r>
              <a:rPr dirty="0" sz="2200" spc="635">
                <a:latin typeface="Trebuchet MS"/>
                <a:cs typeface="Trebuchet MS"/>
              </a:rPr>
              <a:t> </a:t>
            </a:r>
            <a:r>
              <a:rPr dirty="0" sz="2200" spc="105">
                <a:latin typeface="Trebuchet MS"/>
                <a:cs typeface="Trebuchet MS"/>
              </a:rPr>
              <a:t>diIerence</a:t>
            </a:r>
            <a:r>
              <a:rPr dirty="0" sz="2200" spc="110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is</a:t>
            </a:r>
            <a:r>
              <a:rPr dirty="0" sz="2200" spc="70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less </a:t>
            </a:r>
            <a:r>
              <a:rPr dirty="0" sz="2200" spc="35">
                <a:latin typeface="Trebuchet MS"/>
                <a:cs typeface="Trebuchet MS"/>
              </a:rPr>
              <a:t> </a:t>
            </a:r>
            <a:r>
              <a:rPr dirty="0" sz="2200" spc="60">
                <a:latin typeface="Trebuchet MS"/>
                <a:cs typeface="Trebuchet MS"/>
              </a:rPr>
              <a:t>pronounced</a:t>
            </a:r>
            <a:r>
              <a:rPr dirty="0" sz="2200" spc="785">
                <a:latin typeface="Trebuchet MS"/>
                <a:cs typeface="Trebuchet MS"/>
              </a:rPr>
              <a:t> </a:t>
            </a:r>
            <a:r>
              <a:rPr dirty="0" sz="2200" spc="40">
                <a:latin typeface="Trebuchet MS"/>
                <a:cs typeface="Trebuchet MS"/>
              </a:rPr>
              <a:t>compared</a:t>
            </a:r>
            <a:r>
              <a:rPr dirty="0" sz="2200" spc="45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to</a:t>
            </a:r>
            <a:r>
              <a:rPr dirty="0" sz="2200" spc="-15">
                <a:latin typeface="Trebuchet MS"/>
                <a:cs typeface="Trebuchet MS"/>
              </a:rPr>
              <a:t> target</a:t>
            </a:r>
            <a:r>
              <a:rPr dirty="0" sz="2200" spc="635">
                <a:latin typeface="Trebuchet MS"/>
                <a:cs typeface="Trebuchet MS"/>
              </a:rPr>
              <a:t> </a:t>
            </a:r>
            <a:r>
              <a:rPr dirty="0" sz="2200" spc="295">
                <a:latin typeface="Trebuchet MS"/>
                <a:cs typeface="Trebuchet MS"/>
              </a:rPr>
              <a:t>=</a:t>
            </a:r>
            <a:r>
              <a:rPr dirty="0" sz="2200" spc="300">
                <a:latin typeface="Trebuchet MS"/>
                <a:cs typeface="Trebuchet MS"/>
              </a:rPr>
              <a:t> </a:t>
            </a:r>
            <a:r>
              <a:rPr dirty="0" sz="2200" spc="55">
                <a:latin typeface="Trebuchet MS"/>
                <a:cs typeface="Trebuchet MS"/>
              </a:rPr>
              <a:t>0.In</a:t>
            </a:r>
            <a:r>
              <a:rPr dirty="0" sz="2200" spc="6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both </a:t>
            </a:r>
            <a:r>
              <a:rPr dirty="0" sz="2200" spc="3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categories </a:t>
            </a:r>
            <a:r>
              <a:rPr dirty="0" sz="2200" spc="-15">
                <a:latin typeface="Trebuchet MS"/>
                <a:cs typeface="Trebuchet MS"/>
              </a:rPr>
              <a:t>(heart </a:t>
            </a:r>
            <a:r>
              <a:rPr dirty="0" sz="2200" spc="20">
                <a:latin typeface="Trebuchet MS"/>
                <a:cs typeface="Trebuchet MS"/>
              </a:rPr>
              <a:t>disease </a:t>
            </a:r>
            <a:r>
              <a:rPr dirty="0" sz="2200" spc="25">
                <a:latin typeface="Trebuchet MS"/>
                <a:cs typeface="Trebuchet MS"/>
              </a:rPr>
              <a:t>present </a:t>
            </a:r>
            <a:r>
              <a:rPr dirty="0" sz="2200" spc="55">
                <a:latin typeface="Trebuchet MS"/>
                <a:cs typeface="Trebuchet MS"/>
              </a:rPr>
              <a:t>and </a:t>
            </a:r>
            <a:r>
              <a:rPr dirty="0" sz="2200" spc="-40">
                <a:latin typeface="Trebuchet MS"/>
                <a:cs typeface="Trebuchet MS"/>
              </a:rPr>
              <a:t>absent), </a:t>
            </a:r>
            <a:r>
              <a:rPr dirty="0" sz="2200" spc="25">
                <a:latin typeface="Trebuchet MS"/>
                <a:cs typeface="Trebuchet MS"/>
              </a:rPr>
              <a:t>males </a:t>
            </a:r>
            <a:r>
              <a:rPr dirty="0" sz="2200" spc="30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h</a:t>
            </a:r>
            <a:r>
              <a:rPr dirty="0" sz="2200" spc="20">
                <a:latin typeface="Trebuchet MS"/>
                <a:cs typeface="Trebuchet MS"/>
              </a:rPr>
              <a:t>a</a:t>
            </a:r>
            <a:r>
              <a:rPr dirty="0" sz="2200" spc="-10">
                <a:latin typeface="Trebuchet MS"/>
                <a:cs typeface="Trebuchet MS"/>
              </a:rPr>
              <a:t>v</a:t>
            </a:r>
            <a:r>
              <a:rPr dirty="0" sz="2200" spc="-70">
                <a:latin typeface="Trebuchet MS"/>
                <a:cs typeface="Trebuchet MS"/>
              </a:rPr>
              <a:t>e</a:t>
            </a:r>
            <a:r>
              <a:rPr dirty="0" sz="2200" spc="-175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higher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50">
                <a:latin typeface="Trebuchet MS"/>
                <a:cs typeface="Trebuchet MS"/>
              </a:rPr>
              <a:t>counts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than</a:t>
            </a:r>
            <a:r>
              <a:rPr dirty="0" sz="2200" spc="-110">
                <a:latin typeface="Trebuchet MS"/>
                <a:cs typeface="Trebuchet MS"/>
              </a:rPr>
              <a:t> </a:t>
            </a:r>
            <a:r>
              <a:rPr dirty="0" sz="2200" spc="-110">
                <a:latin typeface="Trebuchet MS"/>
                <a:cs typeface="Trebuchet MS"/>
              </a:rPr>
              <a:t>f</a:t>
            </a:r>
            <a:r>
              <a:rPr dirty="0" sz="2200" spc="10">
                <a:latin typeface="Trebuchet MS"/>
                <a:cs typeface="Trebuchet MS"/>
              </a:rPr>
              <a:t>ema</a:t>
            </a:r>
            <a:r>
              <a:rPr dirty="0" sz="2200" spc="-20">
                <a:latin typeface="Trebuchet MS"/>
                <a:cs typeface="Trebuchet MS"/>
              </a:rPr>
              <a:t>l</a:t>
            </a:r>
            <a:r>
              <a:rPr dirty="0" sz="2200" spc="-70">
                <a:latin typeface="Trebuchet MS"/>
                <a:cs typeface="Trebuchet MS"/>
              </a:rPr>
              <a:t>es.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185" y="968762"/>
            <a:ext cx="7430770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10">
                <a:latin typeface="Times New Roman"/>
                <a:cs typeface="Times New Roman"/>
              </a:rPr>
              <a:t>Correlation</a:t>
            </a:r>
            <a:r>
              <a:rPr dirty="0" sz="3400" spc="-105">
                <a:latin typeface="Times New Roman"/>
                <a:cs typeface="Times New Roman"/>
              </a:rPr>
              <a:t> </a:t>
            </a:r>
            <a:r>
              <a:rPr dirty="0" sz="3400" spc="130">
                <a:latin typeface="Times New Roman"/>
                <a:cs typeface="Times New Roman"/>
              </a:rPr>
              <a:t>heatmap</a:t>
            </a:r>
            <a:r>
              <a:rPr dirty="0" sz="3400" spc="-70">
                <a:latin typeface="Times New Roman"/>
                <a:cs typeface="Times New Roman"/>
              </a:rPr>
              <a:t> </a:t>
            </a:r>
            <a:r>
              <a:rPr dirty="0" sz="3400" spc="140">
                <a:latin typeface="Times New Roman"/>
                <a:cs typeface="Times New Roman"/>
              </a:rPr>
              <a:t>of</a:t>
            </a:r>
            <a:r>
              <a:rPr dirty="0" sz="3400" spc="-100">
                <a:latin typeface="Times New Roman"/>
                <a:cs typeface="Times New Roman"/>
              </a:rPr>
              <a:t> </a:t>
            </a:r>
            <a:r>
              <a:rPr dirty="0" sz="3400" spc="145">
                <a:latin typeface="Times New Roman"/>
                <a:cs typeface="Times New Roman"/>
              </a:rPr>
              <a:t>the</a:t>
            </a:r>
            <a:r>
              <a:rPr dirty="0" sz="3400" spc="-70">
                <a:latin typeface="Times New Roman"/>
                <a:cs typeface="Times New Roman"/>
              </a:rPr>
              <a:t> </a:t>
            </a:r>
            <a:r>
              <a:rPr dirty="0" sz="3400" spc="100">
                <a:latin typeface="Times New Roman"/>
                <a:cs typeface="Times New Roman"/>
              </a:rPr>
              <a:t>attributes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5125" y="0"/>
            <a:ext cx="7762874" cy="10286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650" y="2042657"/>
            <a:ext cx="9240903" cy="42068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6386" y="6714185"/>
            <a:ext cx="9512935" cy="1871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95"/>
              </a:spcBef>
            </a:pPr>
            <a:r>
              <a:rPr dirty="0" sz="2400" spc="-5" b="1">
                <a:latin typeface="Cambria"/>
                <a:cs typeface="Cambria"/>
              </a:rPr>
              <a:t>Heatmap</a:t>
            </a:r>
            <a:r>
              <a:rPr dirty="0" sz="2400" b="1">
                <a:latin typeface="Cambria"/>
                <a:cs typeface="Cambria"/>
              </a:rPr>
              <a:t> </a:t>
            </a:r>
            <a:r>
              <a:rPr dirty="0" sz="2400" spc="15" b="1">
                <a:latin typeface="Cambria"/>
                <a:cs typeface="Cambria"/>
              </a:rPr>
              <a:t>of</a:t>
            </a:r>
            <a:r>
              <a:rPr dirty="0" sz="2400" spc="20" b="1">
                <a:latin typeface="Cambria"/>
                <a:cs typeface="Cambria"/>
              </a:rPr>
              <a:t> </a:t>
            </a:r>
            <a:r>
              <a:rPr dirty="0" sz="2400" spc="-15" b="1">
                <a:latin typeface="Cambria"/>
                <a:cs typeface="Cambria"/>
              </a:rPr>
              <a:t>correlation</a:t>
            </a:r>
            <a:r>
              <a:rPr dirty="0" sz="2400" spc="-10" b="1">
                <a:latin typeface="Cambria"/>
                <a:cs typeface="Cambria"/>
              </a:rPr>
              <a:t> </a:t>
            </a:r>
            <a:r>
              <a:rPr dirty="0" sz="2400" spc="-40" b="1">
                <a:latin typeface="Cambria"/>
                <a:cs typeface="Cambria"/>
              </a:rPr>
              <a:t>between</a:t>
            </a:r>
            <a:r>
              <a:rPr dirty="0" sz="2400" spc="-3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the</a:t>
            </a:r>
            <a:r>
              <a:rPr dirty="0" sz="2400" spc="484" b="1">
                <a:latin typeface="Cambria"/>
                <a:cs typeface="Cambria"/>
              </a:rPr>
              <a:t> </a:t>
            </a:r>
            <a:r>
              <a:rPr dirty="0" sz="2400" spc="-30" b="1">
                <a:latin typeface="Cambria"/>
                <a:cs typeface="Cambria"/>
              </a:rPr>
              <a:t>attributes</a:t>
            </a:r>
            <a:r>
              <a:rPr dirty="0" sz="2400" spc="470" b="1">
                <a:latin typeface="Cambria"/>
                <a:cs typeface="Cambria"/>
              </a:rPr>
              <a:t> </a:t>
            </a:r>
            <a:r>
              <a:rPr dirty="0" sz="2400" spc="15" b="1">
                <a:latin typeface="Cambria"/>
                <a:cs typeface="Cambria"/>
              </a:rPr>
              <a:t>of  </a:t>
            </a:r>
            <a:r>
              <a:rPr dirty="0" sz="2400" spc="-20" b="1">
                <a:latin typeface="Cambria"/>
                <a:cs typeface="Cambria"/>
              </a:rPr>
              <a:t>the</a:t>
            </a:r>
            <a:r>
              <a:rPr dirty="0" sz="2400" spc="490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dataset. 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5" b="1">
                <a:latin typeface="Cambria"/>
                <a:cs typeface="Cambria"/>
              </a:rPr>
              <a:t>Those</a:t>
            </a:r>
            <a:r>
              <a:rPr dirty="0" sz="2400" b="1">
                <a:latin typeface="Cambria"/>
                <a:cs typeface="Cambria"/>
              </a:rPr>
              <a:t> </a:t>
            </a:r>
            <a:r>
              <a:rPr dirty="0" sz="2400" spc="-35" b="1">
                <a:latin typeface="Cambria"/>
                <a:cs typeface="Cambria"/>
              </a:rPr>
              <a:t>attribute</a:t>
            </a:r>
            <a:r>
              <a:rPr dirty="0" sz="2400" spc="-30" b="1">
                <a:latin typeface="Cambria"/>
                <a:cs typeface="Cambria"/>
              </a:rPr>
              <a:t> </a:t>
            </a:r>
            <a:r>
              <a:rPr dirty="0" sz="2400" b="1">
                <a:latin typeface="Cambria"/>
                <a:cs typeface="Cambria"/>
              </a:rPr>
              <a:t>which</a:t>
            </a:r>
            <a:r>
              <a:rPr dirty="0" sz="2400" spc="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correlate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10" b="1">
                <a:latin typeface="Cambria"/>
                <a:cs typeface="Cambria"/>
              </a:rPr>
              <a:t>highly</a:t>
            </a:r>
            <a:r>
              <a:rPr dirty="0" sz="2400" spc="550" b="1">
                <a:latin typeface="Cambria"/>
                <a:cs typeface="Cambria"/>
              </a:rPr>
              <a:t> </a:t>
            </a:r>
            <a:r>
              <a:rPr dirty="0" sz="2400" spc="-15" b="1">
                <a:latin typeface="Cambria"/>
                <a:cs typeface="Cambria"/>
              </a:rPr>
              <a:t>with</a:t>
            </a:r>
            <a:r>
              <a:rPr dirty="0" sz="2400" spc="-10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the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target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50" b="1">
                <a:latin typeface="Cambria"/>
                <a:cs typeface="Cambria"/>
              </a:rPr>
              <a:t>are </a:t>
            </a:r>
            <a:r>
              <a:rPr dirty="0" sz="2400" spc="-45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considered</a:t>
            </a:r>
            <a:r>
              <a:rPr dirty="0" sz="2400" spc="-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to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40" b="1">
                <a:latin typeface="Cambria"/>
                <a:cs typeface="Cambria"/>
              </a:rPr>
              <a:t>be</a:t>
            </a:r>
            <a:r>
              <a:rPr dirty="0" sz="2400" spc="-3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the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25" b="1">
                <a:latin typeface="Cambria"/>
                <a:cs typeface="Cambria"/>
              </a:rPr>
              <a:t>best</a:t>
            </a:r>
            <a:r>
              <a:rPr dirty="0" sz="2400" spc="-20" b="1">
                <a:latin typeface="Cambria"/>
                <a:cs typeface="Cambria"/>
              </a:rPr>
              <a:t> </a:t>
            </a:r>
            <a:r>
              <a:rPr dirty="0" sz="2400" spc="-5" b="1">
                <a:latin typeface="Cambria"/>
                <a:cs typeface="Cambria"/>
              </a:rPr>
              <a:t>for</a:t>
            </a:r>
            <a:r>
              <a:rPr dirty="0" sz="2400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analysis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and</a:t>
            </a:r>
            <a:r>
              <a:rPr dirty="0" sz="2400" spc="-5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prediction</a:t>
            </a:r>
            <a:r>
              <a:rPr dirty="0" sz="2400" spc="-5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and</a:t>
            </a:r>
            <a:r>
              <a:rPr dirty="0" sz="2400" spc="505" b="1">
                <a:latin typeface="Cambria"/>
                <a:cs typeface="Cambria"/>
              </a:rPr>
              <a:t> </a:t>
            </a:r>
            <a:r>
              <a:rPr dirty="0" sz="2400" spc="-15" b="1">
                <a:latin typeface="Cambria"/>
                <a:cs typeface="Cambria"/>
              </a:rPr>
              <a:t>those </a:t>
            </a:r>
            <a:r>
              <a:rPr dirty="0" sz="2400" spc="-10" b="1">
                <a:latin typeface="Cambria"/>
                <a:cs typeface="Cambria"/>
              </a:rPr>
              <a:t> </a:t>
            </a:r>
            <a:r>
              <a:rPr dirty="0" sz="2400" b="1">
                <a:latin typeface="Cambria"/>
                <a:cs typeface="Cambria"/>
              </a:rPr>
              <a:t>which</a:t>
            </a:r>
            <a:r>
              <a:rPr dirty="0" sz="2400" spc="5" b="1">
                <a:latin typeface="Cambria"/>
                <a:cs typeface="Cambria"/>
              </a:rPr>
              <a:t> </a:t>
            </a:r>
            <a:r>
              <a:rPr dirty="0" sz="2400" spc="-20" b="1">
                <a:latin typeface="Cambria"/>
                <a:cs typeface="Cambria"/>
              </a:rPr>
              <a:t>correlate</a:t>
            </a:r>
            <a:r>
              <a:rPr dirty="0" sz="2400" spc="-15" b="1">
                <a:latin typeface="Cambria"/>
                <a:cs typeface="Cambria"/>
              </a:rPr>
              <a:t> </a:t>
            </a:r>
            <a:r>
              <a:rPr dirty="0" sz="2400" spc="10" b="1">
                <a:latin typeface="Cambria"/>
                <a:cs typeface="Cambria"/>
              </a:rPr>
              <a:t>highly</a:t>
            </a:r>
            <a:r>
              <a:rPr dirty="0" sz="2400" spc="15" b="1">
                <a:latin typeface="Cambria"/>
                <a:cs typeface="Cambria"/>
              </a:rPr>
              <a:t> </a:t>
            </a:r>
            <a:r>
              <a:rPr dirty="0" sz="2400" spc="5" b="1">
                <a:latin typeface="Cambria"/>
                <a:cs typeface="Cambria"/>
              </a:rPr>
              <a:t>among</a:t>
            </a:r>
            <a:r>
              <a:rPr dirty="0" sz="2400" spc="10" b="1">
                <a:latin typeface="Cambria"/>
                <a:cs typeface="Cambria"/>
              </a:rPr>
              <a:t> </a:t>
            </a:r>
            <a:r>
              <a:rPr dirty="0" sz="2400" spc="-25" b="1">
                <a:latin typeface="Cambria"/>
                <a:cs typeface="Cambria"/>
              </a:rPr>
              <a:t>themselves</a:t>
            </a:r>
            <a:r>
              <a:rPr dirty="0" sz="2400" spc="-20" b="1">
                <a:latin typeface="Cambria"/>
                <a:cs typeface="Cambria"/>
              </a:rPr>
              <a:t> </a:t>
            </a:r>
            <a:r>
              <a:rPr dirty="0" sz="2400" spc="-15" b="1">
                <a:latin typeface="Cambria"/>
                <a:cs typeface="Cambria"/>
              </a:rPr>
              <a:t>those</a:t>
            </a:r>
            <a:r>
              <a:rPr dirty="0" sz="2400" spc="-10" b="1">
                <a:latin typeface="Cambria"/>
                <a:cs typeface="Cambria"/>
              </a:rPr>
              <a:t> </a:t>
            </a:r>
            <a:r>
              <a:rPr dirty="0" sz="2400" spc="-50" b="1">
                <a:latin typeface="Cambria"/>
                <a:cs typeface="Cambria"/>
              </a:rPr>
              <a:t>are</a:t>
            </a:r>
            <a:r>
              <a:rPr dirty="0" sz="2400" spc="-45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not</a:t>
            </a:r>
            <a:r>
              <a:rPr dirty="0" sz="2400" spc="-5" b="1">
                <a:latin typeface="Cambria"/>
                <a:cs typeface="Cambria"/>
              </a:rPr>
              <a:t> </a:t>
            </a:r>
            <a:r>
              <a:rPr dirty="0" sz="2400" b="1">
                <a:latin typeface="Cambria"/>
                <a:cs typeface="Cambria"/>
              </a:rPr>
              <a:t>good </a:t>
            </a:r>
            <a:r>
              <a:rPr dirty="0" sz="2400" spc="5" b="1">
                <a:latin typeface="Cambria"/>
                <a:cs typeface="Cambria"/>
              </a:rPr>
              <a:t> </a:t>
            </a:r>
            <a:r>
              <a:rPr dirty="0" sz="2400" spc="-25" b="1">
                <a:latin typeface="Cambria"/>
                <a:cs typeface="Cambria"/>
              </a:rPr>
              <a:t>features</a:t>
            </a:r>
            <a:r>
              <a:rPr dirty="0" sz="2400" b="1">
                <a:latin typeface="Cambria"/>
                <a:cs typeface="Cambria"/>
              </a:rPr>
              <a:t> </a:t>
            </a:r>
            <a:r>
              <a:rPr dirty="0" sz="2400" spc="-5" b="1">
                <a:latin typeface="Cambria"/>
                <a:cs typeface="Cambria"/>
              </a:rPr>
              <a:t>hence</a:t>
            </a:r>
            <a:r>
              <a:rPr dirty="0" sz="2400" spc="50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not</a:t>
            </a:r>
            <a:r>
              <a:rPr dirty="0" sz="2400" spc="-5" b="1">
                <a:latin typeface="Cambria"/>
                <a:cs typeface="Cambria"/>
              </a:rPr>
              <a:t> </a:t>
            </a:r>
            <a:r>
              <a:rPr dirty="0" sz="2400" spc="-45" b="1">
                <a:latin typeface="Cambria"/>
                <a:cs typeface="Cambria"/>
              </a:rPr>
              <a:t>taken</a:t>
            </a:r>
            <a:r>
              <a:rPr dirty="0" sz="2400" spc="50" b="1">
                <a:latin typeface="Cambria"/>
                <a:cs typeface="Cambria"/>
              </a:rPr>
              <a:t> </a:t>
            </a:r>
            <a:r>
              <a:rPr dirty="0" sz="2400" spc="-5" b="1">
                <a:latin typeface="Cambria"/>
                <a:cs typeface="Cambria"/>
              </a:rPr>
              <a:t>for </a:t>
            </a:r>
            <a:r>
              <a:rPr dirty="0" sz="2400" spc="-20" b="1">
                <a:latin typeface="Cambria"/>
                <a:cs typeface="Cambria"/>
              </a:rPr>
              <a:t>analysis</a:t>
            </a:r>
            <a:r>
              <a:rPr dirty="0" sz="2400" spc="50" b="1">
                <a:latin typeface="Cambria"/>
                <a:cs typeface="Cambria"/>
              </a:rPr>
              <a:t> </a:t>
            </a:r>
            <a:r>
              <a:rPr dirty="0" sz="2400" spc="-10" b="1">
                <a:latin typeface="Cambria"/>
                <a:cs typeface="Cambria"/>
              </a:rPr>
              <a:t>and</a:t>
            </a:r>
            <a:r>
              <a:rPr dirty="0" sz="2400" spc="50" b="1">
                <a:latin typeface="Cambria"/>
                <a:cs typeface="Cambria"/>
              </a:rPr>
              <a:t> </a:t>
            </a:r>
            <a:r>
              <a:rPr dirty="0" sz="2400" b="1">
                <a:latin typeface="Cambria"/>
                <a:cs typeface="Cambria"/>
              </a:rPr>
              <a:t>prediction.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84132" cy="102503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653560" y="0"/>
            <a:ext cx="5514975" cy="1102360"/>
          </a:xfrm>
          <a:custGeom>
            <a:avLst/>
            <a:gdLst/>
            <a:ahLst/>
            <a:cxnLst/>
            <a:rect l="l" t="t" r="r" b="b"/>
            <a:pathLst>
              <a:path w="5514975" h="1102360">
                <a:moveTo>
                  <a:pt x="0" y="1102219"/>
                </a:moveTo>
                <a:lnTo>
                  <a:pt x="5514975" y="1102219"/>
                </a:lnTo>
                <a:lnTo>
                  <a:pt x="5514975" y="0"/>
                </a:lnTo>
                <a:lnTo>
                  <a:pt x="0" y="0"/>
                </a:lnTo>
                <a:lnTo>
                  <a:pt x="0" y="1102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1180" y="123615"/>
            <a:ext cx="438023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700" spc="114">
                <a:solidFill>
                  <a:srgbClr val="FFFFFF"/>
                </a:solidFill>
                <a:latin typeface="Times New Roman"/>
                <a:cs typeface="Times New Roman"/>
              </a:rPr>
              <a:t>Violinplot</a:t>
            </a:r>
            <a:r>
              <a:rPr dirty="0" sz="3700" spc="-1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700" spc="16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700" spc="-1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700" spc="17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37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700" spc="155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37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9406" y="1545623"/>
            <a:ext cx="6377284" cy="54413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91950" y="7893291"/>
            <a:ext cx="193675" cy="193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51111" y="7264355"/>
            <a:ext cx="8369934" cy="2700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95"/>
              </a:spcBef>
            </a:pPr>
            <a:r>
              <a:rPr dirty="0" sz="2900" b="1">
                <a:latin typeface="Cambria"/>
                <a:cs typeface="Cambria"/>
              </a:rPr>
              <a:t>The </a:t>
            </a:r>
            <a:r>
              <a:rPr dirty="0" sz="2900" spc="-65" b="1">
                <a:latin typeface="Cambria"/>
                <a:cs typeface="Cambria"/>
              </a:rPr>
              <a:t>above </a:t>
            </a:r>
            <a:r>
              <a:rPr dirty="0" sz="2900" b="1">
                <a:latin typeface="Cambria"/>
                <a:cs typeface="Cambria"/>
              </a:rPr>
              <a:t>ﬁgure </a:t>
            </a:r>
            <a:r>
              <a:rPr dirty="0" sz="2900" spc="-30" b="1">
                <a:latin typeface="Cambria"/>
                <a:cs typeface="Cambria"/>
              </a:rPr>
              <a:t>represents </a:t>
            </a:r>
            <a:r>
              <a:rPr dirty="0" sz="2900" spc="-25" b="1">
                <a:latin typeface="Cambria"/>
                <a:cs typeface="Cambria"/>
              </a:rPr>
              <a:t>the violinplot </a:t>
            </a:r>
            <a:r>
              <a:rPr dirty="0" sz="2900" spc="-5" b="1">
                <a:latin typeface="Cambria"/>
                <a:cs typeface="Cambria"/>
              </a:rPr>
              <a:t>for </a:t>
            </a:r>
            <a:r>
              <a:rPr dirty="0" sz="2900" spc="-25" b="1">
                <a:latin typeface="Cambria"/>
                <a:cs typeface="Cambria"/>
              </a:rPr>
              <a:t>the </a:t>
            </a:r>
            <a:r>
              <a:rPr dirty="0" sz="2900" spc="-20" b="1">
                <a:latin typeface="Cambria"/>
                <a:cs typeface="Cambria"/>
              </a:rPr>
              <a:t> </a:t>
            </a:r>
            <a:r>
              <a:rPr dirty="0" sz="2900" spc="-40" b="1">
                <a:latin typeface="Cambria"/>
                <a:cs typeface="Cambria"/>
              </a:rPr>
              <a:t>feature</a:t>
            </a:r>
            <a:r>
              <a:rPr dirty="0" sz="2900" spc="-35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age</a:t>
            </a:r>
            <a:r>
              <a:rPr dirty="0" sz="2900" spc="-25" b="1">
                <a:latin typeface="Cambria"/>
                <a:cs typeface="Cambria"/>
              </a:rPr>
              <a:t> </a:t>
            </a:r>
            <a:r>
              <a:rPr dirty="0" sz="2900" spc="20" b="1">
                <a:latin typeface="Cambria"/>
                <a:cs typeface="Cambria"/>
              </a:rPr>
              <a:t>of</a:t>
            </a:r>
            <a:r>
              <a:rPr dirty="0" sz="2900" spc="25" b="1">
                <a:latin typeface="Cambria"/>
                <a:cs typeface="Cambria"/>
              </a:rPr>
              <a:t> </a:t>
            </a:r>
            <a:r>
              <a:rPr dirty="0" sz="2900" spc="-15" b="1">
                <a:latin typeface="Cambria"/>
                <a:cs typeface="Cambria"/>
              </a:rPr>
              <a:t>people.</a:t>
            </a:r>
            <a:r>
              <a:rPr dirty="0" sz="2900" spc="-10" b="1">
                <a:latin typeface="Cambria"/>
                <a:cs typeface="Cambria"/>
              </a:rPr>
              <a:t> </a:t>
            </a:r>
            <a:r>
              <a:rPr dirty="0" sz="2900" b="1">
                <a:latin typeface="Cambria"/>
                <a:cs typeface="Cambria"/>
              </a:rPr>
              <a:t>The</a:t>
            </a:r>
            <a:r>
              <a:rPr dirty="0" sz="2900" spc="5" b="1">
                <a:latin typeface="Cambria"/>
                <a:cs typeface="Cambria"/>
              </a:rPr>
              <a:t> </a:t>
            </a:r>
            <a:r>
              <a:rPr dirty="0" sz="2900" spc="-10" b="1">
                <a:latin typeface="Cambria"/>
                <a:cs typeface="Cambria"/>
              </a:rPr>
              <a:t>ma</a:t>
            </a:r>
            <a:r>
              <a:rPr dirty="0" sz="2900" spc="-5" b="1">
                <a:latin typeface="Cambria"/>
                <a:cs typeface="Cambria"/>
              </a:rPr>
              <a:t> </a:t>
            </a:r>
            <a:r>
              <a:rPr dirty="0" sz="2900" spc="20" b="1">
                <a:latin typeface="Cambria"/>
                <a:cs typeface="Cambria"/>
              </a:rPr>
              <a:t>imum </a:t>
            </a:r>
            <a:r>
              <a:rPr dirty="0" sz="2900" spc="25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age </a:t>
            </a:r>
            <a:r>
              <a:rPr dirty="0" sz="2900" spc="-25" b="1">
                <a:latin typeface="Cambria"/>
                <a:cs typeface="Cambria"/>
              </a:rPr>
              <a:t> </a:t>
            </a:r>
            <a:r>
              <a:rPr dirty="0" sz="2900" spc="10" b="1">
                <a:latin typeface="Cambria"/>
                <a:cs typeface="Cambria"/>
              </a:rPr>
              <a:t>according </a:t>
            </a:r>
            <a:r>
              <a:rPr dirty="0" sz="2900" spc="-30" b="1">
                <a:latin typeface="Cambria"/>
                <a:cs typeface="Cambria"/>
              </a:rPr>
              <a:t>to </a:t>
            </a:r>
            <a:r>
              <a:rPr dirty="0" sz="2900" spc="-5" b="1">
                <a:latin typeface="Cambria"/>
                <a:cs typeface="Cambria"/>
              </a:rPr>
              <a:t>this is </a:t>
            </a:r>
            <a:r>
              <a:rPr dirty="0" sz="2900" spc="-65" b="1">
                <a:latin typeface="Cambria"/>
                <a:cs typeface="Cambria"/>
              </a:rPr>
              <a:t>above </a:t>
            </a:r>
            <a:r>
              <a:rPr dirty="0" sz="2900" b="1">
                <a:latin typeface="Cambria"/>
                <a:cs typeface="Cambria"/>
              </a:rPr>
              <a:t>80 </a:t>
            </a:r>
            <a:r>
              <a:rPr dirty="0" sz="2900" spc="-15" b="1">
                <a:latin typeface="Cambria"/>
                <a:cs typeface="Cambria"/>
              </a:rPr>
              <a:t>years, </a:t>
            </a:r>
            <a:r>
              <a:rPr dirty="0" sz="2900" spc="20" b="1">
                <a:latin typeface="Cambria"/>
                <a:cs typeface="Cambria"/>
              </a:rPr>
              <a:t>minimum </a:t>
            </a:r>
            <a:r>
              <a:rPr dirty="0" sz="2900" spc="-30" b="1">
                <a:latin typeface="Cambria"/>
                <a:cs typeface="Cambria"/>
              </a:rPr>
              <a:t>age </a:t>
            </a:r>
            <a:r>
              <a:rPr dirty="0" sz="2900" spc="-25" b="1">
                <a:latin typeface="Cambria"/>
                <a:cs typeface="Cambria"/>
              </a:rPr>
              <a:t> </a:t>
            </a:r>
            <a:r>
              <a:rPr dirty="0" sz="2900" spc="-5" b="1">
                <a:latin typeface="Cambria"/>
                <a:cs typeface="Cambria"/>
              </a:rPr>
              <a:t>is </a:t>
            </a:r>
            <a:r>
              <a:rPr dirty="0" sz="2900" spc="-45" b="1">
                <a:latin typeface="Cambria"/>
                <a:cs typeface="Cambria"/>
              </a:rPr>
              <a:t>below </a:t>
            </a:r>
            <a:r>
              <a:rPr dirty="0" sz="2900" spc="-105" b="1">
                <a:latin typeface="Cambria"/>
                <a:cs typeface="Cambria"/>
              </a:rPr>
              <a:t>30</a:t>
            </a:r>
            <a:r>
              <a:rPr dirty="0" sz="2900" spc="425" b="1">
                <a:latin typeface="Cambria"/>
                <a:cs typeface="Cambria"/>
              </a:rPr>
              <a:t> </a:t>
            </a:r>
            <a:r>
              <a:rPr dirty="0" sz="2900" spc="-20" b="1">
                <a:latin typeface="Cambria"/>
                <a:cs typeface="Cambria"/>
              </a:rPr>
              <a:t>years. </a:t>
            </a:r>
            <a:r>
              <a:rPr dirty="0" sz="2900" b="1">
                <a:latin typeface="Cambria"/>
                <a:cs typeface="Cambria"/>
              </a:rPr>
              <a:t>The </a:t>
            </a:r>
            <a:r>
              <a:rPr dirty="0" sz="2900" spc="-15" b="1">
                <a:latin typeface="Cambria"/>
                <a:cs typeface="Cambria"/>
              </a:rPr>
              <a:t>median </a:t>
            </a:r>
            <a:r>
              <a:rPr dirty="0" sz="2900" spc="-30" b="1">
                <a:latin typeface="Cambria"/>
                <a:cs typeface="Cambria"/>
              </a:rPr>
              <a:t>age </a:t>
            </a:r>
            <a:r>
              <a:rPr dirty="0" sz="2900" spc="-5" b="1">
                <a:latin typeface="Cambria"/>
                <a:cs typeface="Cambria"/>
              </a:rPr>
              <a:t>is </a:t>
            </a:r>
            <a:r>
              <a:rPr dirty="0" sz="2900" spc="-45" b="1">
                <a:latin typeface="Cambria"/>
                <a:cs typeface="Cambria"/>
              </a:rPr>
              <a:t>between</a:t>
            </a:r>
            <a:r>
              <a:rPr dirty="0" sz="2900" spc="550" b="1">
                <a:latin typeface="Cambria"/>
                <a:cs typeface="Cambria"/>
              </a:rPr>
              <a:t> </a:t>
            </a:r>
            <a:r>
              <a:rPr dirty="0" sz="2900" spc="-420" b="1">
                <a:latin typeface="Cambria"/>
                <a:cs typeface="Cambria"/>
              </a:rPr>
              <a:t>55 </a:t>
            </a:r>
            <a:r>
              <a:rPr dirty="0" sz="2900" spc="-415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to </a:t>
            </a:r>
            <a:r>
              <a:rPr dirty="0" sz="2900" b="1">
                <a:latin typeface="Cambria"/>
                <a:cs typeface="Cambria"/>
              </a:rPr>
              <a:t>60 </a:t>
            </a:r>
            <a:r>
              <a:rPr dirty="0" sz="2900" spc="-20" b="1">
                <a:latin typeface="Cambria"/>
                <a:cs typeface="Cambria"/>
              </a:rPr>
              <a:t>years. </a:t>
            </a:r>
            <a:r>
              <a:rPr dirty="0" sz="2900" spc="-10" b="1">
                <a:latin typeface="Cambria"/>
                <a:cs typeface="Cambria"/>
              </a:rPr>
              <a:t>Lower </a:t>
            </a:r>
            <a:r>
              <a:rPr dirty="0" sz="2900" spc="-30" b="1">
                <a:latin typeface="Cambria"/>
                <a:cs typeface="Cambria"/>
              </a:rPr>
              <a:t>quartile </a:t>
            </a:r>
            <a:r>
              <a:rPr dirty="0" sz="2900" spc="-5" b="1">
                <a:latin typeface="Cambria"/>
                <a:cs typeface="Cambria"/>
              </a:rPr>
              <a:t>is </a:t>
            </a:r>
            <a:r>
              <a:rPr dirty="0" sz="2900" spc="-45" b="1">
                <a:latin typeface="Cambria"/>
                <a:cs typeface="Cambria"/>
              </a:rPr>
              <a:t>between</a:t>
            </a:r>
            <a:r>
              <a:rPr dirty="0" sz="2900" spc="-40" b="1">
                <a:latin typeface="Cambria"/>
                <a:cs typeface="Cambria"/>
              </a:rPr>
              <a:t> </a:t>
            </a:r>
            <a:r>
              <a:rPr dirty="0" sz="2900" spc="-315" b="1">
                <a:latin typeface="Cambria"/>
                <a:cs typeface="Cambria"/>
              </a:rPr>
              <a:t>45</a:t>
            </a:r>
            <a:r>
              <a:rPr dirty="0" sz="2900" spc="-310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to </a:t>
            </a:r>
            <a:r>
              <a:rPr dirty="0" sz="2900" spc="-150" b="1">
                <a:latin typeface="Cambria"/>
                <a:cs typeface="Cambria"/>
              </a:rPr>
              <a:t>50 </a:t>
            </a:r>
            <a:r>
              <a:rPr dirty="0" sz="2900" spc="-145" b="1">
                <a:latin typeface="Cambria"/>
                <a:cs typeface="Cambria"/>
              </a:rPr>
              <a:t> </a:t>
            </a:r>
            <a:r>
              <a:rPr dirty="0" sz="2900" spc="-40" b="1">
                <a:latin typeface="Cambria"/>
                <a:cs typeface="Cambria"/>
              </a:rPr>
              <a:t>years</a:t>
            </a:r>
            <a:r>
              <a:rPr dirty="0" sz="2900" spc="55" b="1">
                <a:latin typeface="Cambria"/>
                <a:cs typeface="Cambria"/>
              </a:rPr>
              <a:t> </a:t>
            </a:r>
            <a:r>
              <a:rPr dirty="0" sz="2900" spc="-15" b="1">
                <a:latin typeface="Cambria"/>
                <a:cs typeface="Cambria"/>
              </a:rPr>
              <a:t>and</a:t>
            </a:r>
            <a:r>
              <a:rPr dirty="0" sz="2900" spc="45" b="1">
                <a:latin typeface="Cambria"/>
                <a:cs typeface="Cambria"/>
              </a:rPr>
              <a:t> </a:t>
            </a:r>
            <a:r>
              <a:rPr dirty="0" sz="2900" spc="-130" b="1">
                <a:latin typeface="Cambria"/>
                <a:cs typeface="Cambria"/>
              </a:rPr>
              <a:t>3rd</a:t>
            </a:r>
            <a:r>
              <a:rPr dirty="0" sz="2900" spc="60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quartile</a:t>
            </a:r>
            <a:r>
              <a:rPr dirty="0" sz="2900" spc="55" b="1">
                <a:latin typeface="Cambria"/>
                <a:cs typeface="Cambria"/>
              </a:rPr>
              <a:t> </a:t>
            </a:r>
            <a:r>
              <a:rPr dirty="0" sz="2900" spc="-5" b="1">
                <a:latin typeface="Cambria"/>
                <a:cs typeface="Cambria"/>
              </a:rPr>
              <a:t>is</a:t>
            </a:r>
            <a:r>
              <a:rPr dirty="0" sz="2900" spc="60" b="1">
                <a:latin typeface="Cambria"/>
                <a:cs typeface="Cambria"/>
              </a:rPr>
              <a:t> </a:t>
            </a:r>
            <a:r>
              <a:rPr dirty="0" sz="2900" spc="-15" b="1">
                <a:latin typeface="Cambria"/>
                <a:cs typeface="Cambria"/>
              </a:rPr>
              <a:t>around</a:t>
            </a:r>
            <a:r>
              <a:rPr dirty="0" sz="2900" spc="60" b="1">
                <a:latin typeface="Cambria"/>
                <a:cs typeface="Cambria"/>
              </a:rPr>
              <a:t> </a:t>
            </a:r>
            <a:r>
              <a:rPr dirty="0" sz="2900" b="1">
                <a:latin typeface="Cambria"/>
                <a:cs typeface="Cambria"/>
              </a:rPr>
              <a:t>60</a:t>
            </a:r>
            <a:r>
              <a:rPr dirty="0" sz="2900" spc="20" b="1">
                <a:latin typeface="Cambria"/>
                <a:cs typeface="Cambria"/>
              </a:rPr>
              <a:t> </a:t>
            </a:r>
            <a:r>
              <a:rPr dirty="0" sz="2900" spc="-30" b="1">
                <a:latin typeface="Cambria"/>
                <a:cs typeface="Cambria"/>
              </a:rPr>
              <a:t>to</a:t>
            </a:r>
            <a:r>
              <a:rPr dirty="0" sz="2900" spc="55" b="1">
                <a:latin typeface="Cambria"/>
                <a:cs typeface="Cambria"/>
              </a:rPr>
              <a:t> </a:t>
            </a:r>
            <a:r>
              <a:rPr dirty="0" sz="2900" spc="-150" b="1">
                <a:latin typeface="Cambria"/>
                <a:cs typeface="Cambria"/>
              </a:rPr>
              <a:t>65.</a:t>
            </a:r>
            <a:endParaRPr sz="2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42985" cy="10243820"/>
          </a:xfrm>
          <a:custGeom>
            <a:avLst/>
            <a:gdLst/>
            <a:ahLst/>
            <a:cxnLst/>
            <a:rect l="l" t="t" r="r" b="b"/>
            <a:pathLst>
              <a:path w="8642985" h="10243820">
                <a:moveTo>
                  <a:pt x="8642438" y="0"/>
                </a:moveTo>
                <a:lnTo>
                  <a:pt x="0" y="0"/>
                </a:lnTo>
                <a:lnTo>
                  <a:pt x="0" y="10243346"/>
                </a:lnTo>
                <a:lnTo>
                  <a:pt x="8642438" y="10243346"/>
                </a:lnTo>
                <a:lnTo>
                  <a:pt x="8642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654713" y="257670"/>
            <a:ext cx="260985" cy="254000"/>
            <a:chOff x="10654713" y="257670"/>
            <a:chExt cx="260985" cy="25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4713" y="257670"/>
              <a:ext cx="260350" cy="254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4724" y="257670"/>
              <a:ext cx="260350" cy="254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47172" y="13195"/>
            <a:ext cx="6467475" cy="6083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64235" algn="l"/>
              </a:tabLst>
            </a:pPr>
            <a:r>
              <a:rPr dirty="0" sz="3800" spc="45"/>
              <a:t>Bo	</a:t>
            </a:r>
            <a:r>
              <a:rPr dirty="0" sz="3800" spc="-10"/>
              <a:t>plot</a:t>
            </a:r>
            <a:r>
              <a:rPr dirty="0" sz="3800"/>
              <a:t> </a:t>
            </a:r>
            <a:r>
              <a:rPr dirty="0" sz="3800" spc="50"/>
              <a:t>of</a:t>
            </a:r>
            <a:r>
              <a:rPr dirty="0" sz="3800" spc="-15"/>
              <a:t> </a:t>
            </a:r>
            <a:r>
              <a:rPr dirty="0" sz="3800" spc="15"/>
              <a:t>thalach</a:t>
            </a:r>
            <a:r>
              <a:rPr dirty="0" sz="3800" spc="30"/>
              <a:t> </a:t>
            </a:r>
            <a:r>
              <a:rPr dirty="0" sz="3800" spc="5"/>
              <a:t>and</a:t>
            </a:r>
            <a:r>
              <a:rPr dirty="0" sz="3800" spc="-15"/>
              <a:t> </a:t>
            </a:r>
            <a:r>
              <a:rPr dirty="0" sz="3800" spc="-20"/>
              <a:t>target</a:t>
            </a:r>
            <a:endParaRPr sz="3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743" y="1001204"/>
            <a:ext cx="6467472" cy="8001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1341" y="1069152"/>
            <a:ext cx="6845769" cy="53096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25149" y="6649072"/>
            <a:ext cx="133350" cy="1365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0838" y="6649072"/>
            <a:ext cx="133350" cy="1365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86764" y="6649072"/>
            <a:ext cx="133350" cy="1365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9386" y="6649072"/>
            <a:ext cx="133350" cy="1365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85303" y="7572997"/>
            <a:ext cx="133350" cy="1365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1386" y="7887322"/>
            <a:ext cx="133350" cy="1365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60046" y="8506447"/>
            <a:ext cx="133350" cy="1365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95714" y="8506447"/>
            <a:ext cx="133350" cy="13652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23705" y="6514198"/>
            <a:ext cx="9026525" cy="3441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90"/>
              </a:spcBef>
            </a:pPr>
            <a:r>
              <a:rPr dirty="0" sz="2000" spc="30" b="1">
                <a:latin typeface="Cambria"/>
                <a:cs typeface="Cambria"/>
              </a:rPr>
              <a:t>In </a:t>
            </a:r>
            <a:r>
              <a:rPr dirty="0" sz="2000" b="1">
                <a:latin typeface="Cambria"/>
                <a:cs typeface="Cambria"/>
              </a:rPr>
              <a:t>this </a:t>
            </a:r>
            <a:r>
              <a:rPr dirty="0" sz="2000" spc="15" b="1">
                <a:latin typeface="Cambria"/>
                <a:cs typeface="Cambria"/>
              </a:rPr>
              <a:t>speciﬁc </a:t>
            </a:r>
            <a:r>
              <a:rPr dirty="0" sz="2000" spc="-10" b="1">
                <a:latin typeface="Cambria"/>
                <a:cs typeface="Cambria"/>
              </a:rPr>
              <a:t>bo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5" b="1">
                <a:latin typeface="Cambria"/>
                <a:cs typeface="Cambria"/>
              </a:rPr>
              <a:t>plot,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140" b="1">
                <a:latin typeface="Cambria"/>
                <a:cs typeface="Cambria"/>
              </a:rPr>
              <a:t>-a </a:t>
            </a:r>
            <a:r>
              <a:rPr dirty="0" sz="2000" b="1">
                <a:latin typeface="Cambria"/>
                <a:cs typeface="Cambria"/>
              </a:rPr>
              <a:t>is is </a:t>
            </a:r>
            <a:r>
              <a:rPr dirty="0" sz="2000" spc="-20" b="1">
                <a:latin typeface="Cambria"/>
                <a:cs typeface="Cambria"/>
              </a:rPr>
              <a:t>labeled </a:t>
            </a:r>
            <a:r>
              <a:rPr dirty="0" sz="2000" spc="-45" b="1">
                <a:latin typeface="Cambria"/>
                <a:cs typeface="Cambria"/>
              </a:rPr>
              <a:t>"target" </a:t>
            </a:r>
            <a:r>
              <a:rPr dirty="0" sz="2000" b="1">
                <a:latin typeface="Cambria"/>
                <a:cs typeface="Cambria"/>
              </a:rPr>
              <a:t>and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70" b="1">
                <a:latin typeface="Cambria"/>
                <a:cs typeface="Cambria"/>
              </a:rPr>
              <a:t>y-a</a:t>
            </a:r>
            <a:r>
              <a:rPr dirty="0" sz="2000" spc="75" b="1">
                <a:latin typeface="Cambria"/>
                <a:cs typeface="Cambria"/>
              </a:rPr>
              <a:t> </a:t>
            </a:r>
            <a:r>
              <a:rPr dirty="0" sz="2000" b="1">
                <a:latin typeface="Cambria"/>
                <a:cs typeface="Cambria"/>
              </a:rPr>
              <a:t>is is </a:t>
            </a:r>
            <a:r>
              <a:rPr dirty="0" sz="2000" spc="-20" b="1">
                <a:latin typeface="Cambria"/>
                <a:cs typeface="Cambria"/>
              </a:rPr>
              <a:t>labeled </a:t>
            </a:r>
            <a:r>
              <a:rPr dirty="0" sz="2000" spc="-15" b="1">
                <a:latin typeface="Cambria"/>
                <a:cs typeface="Cambria"/>
              </a:rPr>
              <a:t> </a:t>
            </a:r>
            <a:r>
              <a:rPr dirty="0" sz="2000" spc="-50" b="1">
                <a:latin typeface="Cambria"/>
                <a:cs typeface="Cambria"/>
              </a:rPr>
              <a:t>"thalach". </a:t>
            </a:r>
            <a:r>
              <a:rPr dirty="0" sz="2000" spc="-30" b="1">
                <a:latin typeface="Cambria"/>
                <a:cs typeface="Cambria"/>
              </a:rPr>
              <a:t>"Thalach" </a:t>
            </a:r>
            <a:r>
              <a:rPr dirty="0" sz="2000" spc="-25" b="1">
                <a:latin typeface="Cambria"/>
                <a:cs typeface="Cambria"/>
              </a:rPr>
              <a:t>likely </a:t>
            </a:r>
            <a:r>
              <a:rPr dirty="0" sz="2000" spc="-15" b="1">
                <a:latin typeface="Cambria"/>
                <a:cs typeface="Cambria"/>
              </a:rPr>
              <a:t>refers </a:t>
            </a:r>
            <a:r>
              <a:rPr dirty="0" sz="2000" spc="-10" b="1">
                <a:latin typeface="Cambria"/>
                <a:cs typeface="Cambria"/>
              </a:rPr>
              <a:t>to </a:t>
            </a:r>
            <a:r>
              <a:rPr dirty="0" sz="2000" b="1">
                <a:latin typeface="Cambria"/>
                <a:cs typeface="Cambria"/>
              </a:rPr>
              <a:t>thalachassemia, </a:t>
            </a:r>
            <a:r>
              <a:rPr dirty="0" sz="2000" spc="-30" b="1">
                <a:latin typeface="Cambria"/>
                <a:cs typeface="Cambria"/>
              </a:rPr>
              <a:t>a </a:t>
            </a:r>
            <a:r>
              <a:rPr dirty="0" sz="2000" spc="-15" b="1">
                <a:latin typeface="Cambria"/>
                <a:cs typeface="Cambria"/>
              </a:rPr>
              <a:t>blood </a:t>
            </a:r>
            <a:r>
              <a:rPr dirty="0" sz="2000" spc="-10" b="1">
                <a:latin typeface="Cambria"/>
                <a:cs typeface="Cambria"/>
              </a:rPr>
              <a:t>disorder that </a:t>
            </a:r>
            <a:r>
              <a:rPr dirty="0" sz="2000" spc="15" b="1">
                <a:latin typeface="Cambria"/>
                <a:cs typeface="Cambria"/>
              </a:rPr>
              <a:t>can </a:t>
            </a:r>
            <a:r>
              <a:rPr dirty="0" sz="2000" spc="20" b="1">
                <a:latin typeface="Cambria"/>
                <a:cs typeface="Cambria"/>
              </a:rPr>
              <a:t> </a:t>
            </a:r>
            <a:r>
              <a:rPr dirty="0" sz="2000" b="1">
                <a:latin typeface="Cambria"/>
                <a:cs typeface="Cambria"/>
              </a:rPr>
              <a:t>cause anemia. </a:t>
            </a:r>
            <a:r>
              <a:rPr dirty="0" sz="2000" spc="5" b="1">
                <a:latin typeface="Cambria"/>
                <a:cs typeface="Cambria"/>
              </a:rPr>
              <a:t>It </a:t>
            </a:r>
            <a:r>
              <a:rPr dirty="0" sz="2000" b="1">
                <a:latin typeface="Cambria"/>
                <a:cs typeface="Cambria"/>
              </a:rPr>
              <a:t>is </a:t>
            </a:r>
            <a:r>
              <a:rPr dirty="0" sz="2000" spc="-10" b="1">
                <a:latin typeface="Cambria"/>
                <a:cs typeface="Cambria"/>
              </a:rPr>
              <a:t>possible that the target </a:t>
            </a:r>
            <a:r>
              <a:rPr dirty="0" sz="2000" spc="-30" b="1">
                <a:latin typeface="Cambria"/>
                <a:cs typeface="Cambria"/>
              </a:rPr>
              <a:t>variable </a:t>
            </a:r>
            <a:r>
              <a:rPr dirty="0" sz="2000" b="1">
                <a:latin typeface="Cambria"/>
                <a:cs typeface="Cambria"/>
              </a:rPr>
              <a:t>is some kind </a:t>
            </a:r>
            <a:r>
              <a:rPr dirty="0" sz="2000" spc="20" b="1">
                <a:latin typeface="Cambria"/>
                <a:cs typeface="Cambria"/>
              </a:rPr>
              <a:t>of </a:t>
            </a:r>
            <a:r>
              <a:rPr dirty="0" sz="2000" spc="5" b="1">
                <a:latin typeface="Cambria"/>
                <a:cs typeface="Cambria"/>
              </a:rPr>
              <a:t>medical </a:t>
            </a:r>
            <a:r>
              <a:rPr dirty="0" sz="2000" spc="1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intervention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b="1">
                <a:latin typeface="Cambria"/>
                <a:cs typeface="Cambria"/>
              </a:rPr>
              <a:t>or </a:t>
            </a:r>
            <a:r>
              <a:rPr dirty="0" sz="2000" spc="-5" b="1">
                <a:latin typeface="Cambria"/>
                <a:cs typeface="Cambria"/>
              </a:rPr>
              <a:t>treatment.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The</a:t>
            </a:r>
            <a:r>
              <a:rPr dirty="0" sz="2000" spc="15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bo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in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center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20" b="1">
                <a:latin typeface="Cambria"/>
                <a:cs typeface="Cambria"/>
              </a:rPr>
              <a:t>of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plot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5" b="1">
                <a:latin typeface="Cambria"/>
                <a:cs typeface="Cambria"/>
              </a:rPr>
              <a:t>contains 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5" b="1">
                <a:latin typeface="Cambria"/>
                <a:cs typeface="Cambria"/>
              </a:rPr>
              <a:t> middle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-220" b="1">
                <a:latin typeface="Cambria"/>
                <a:cs typeface="Cambria"/>
              </a:rPr>
              <a:t>50%</a:t>
            </a:r>
            <a:r>
              <a:rPr dirty="0" sz="2000" spc="-215" b="1">
                <a:latin typeface="Cambria"/>
                <a:cs typeface="Cambria"/>
              </a:rPr>
              <a:t> </a:t>
            </a:r>
            <a:r>
              <a:rPr dirty="0" sz="2000" spc="20" b="1">
                <a:latin typeface="Cambria"/>
                <a:cs typeface="Cambria"/>
              </a:rPr>
              <a:t>of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data. </a:t>
            </a:r>
            <a:r>
              <a:rPr dirty="0" sz="2000" spc="10" b="1">
                <a:latin typeface="Cambria"/>
                <a:cs typeface="Cambria"/>
              </a:rPr>
              <a:t>The </a:t>
            </a:r>
            <a:r>
              <a:rPr dirty="0" sz="2000" spc="-5" b="1">
                <a:latin typeface="Cambria"/>
                <a:cs typeface="Cambria"/>
              </a:rPr>
              <a:t>line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in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-5" b="1">
                <a:latin typeface="Cambria"/>
                <a:cs typeface="Cambria"/>
              </a:rPr>
              <a:t>middle</a:t>
            </a:r>
            <a:r>
              <a:rPr dirty="0" sz="2000" spc="430" b="1">
                <a:latin typeface="Cambria"/>
                <a:cs typeface="Cambria"/>
              </a:rPr>
              <a:t> </a:t>
            </a:r>
            <a:r>
              <a:rPr dirty="0" sz="2000" spc="20" b="1">
                <a:latin typeface="Cambria"/>
                <a:cs typeface="Cambria"/>
              </a:rPr>
              <a:t>of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bo</a:t>
            </a:r>
            <a:r>
              <a:rPr dirty="0" sz="2000" spc="425" b="1">
                <a:latin typeface="Cambria"/>
                <a:cs typeface="Cambria"/>
              </a:rPr>
              <a:t> </a:t>
            </a:r>
            <a:r>
              <a:rPr dirty="0" sz="2000" spc="5" b="1">
                <a:latin typeface="Cambria"/>
                <a:cs typeface="Cambria"/>
              </a:rPr>
              <a:t>is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median, </a:t>
            </a:r>
            <a:r>
              <a:rPr dirty="0" sz="2000" spc="15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which </a:t>
            </a:r>
            <a:r>
              <a:rPr dirty="0" sz="2000" b="1">
                <a:latin typeface="Cambria"/>
                <a:cs typeface="Cambria"/>
              </a:rPr>
              <a:t>is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25" b="1">
                <a:latin typeface="Cambria"/>
                <a:cs typeface="Cambria"/>
              </a:rPr>
              <a:t>value </a:t>
            </a:r>
            <a:r>
              <a:rPr dirty="0" sz="2000" spc="-10" b="1">
                <a:latin typeface="Cambria"/>
                <a:cs typeface="Cambria"/>
              </a:rPr>
              <a:t>that </a:t>
            </a:r>
            <a:r>
              <a:rPr dirty="0" sz="2000" spc="-15" b="1">
                <a:latin typeface="Cambria"/>
                <a:cs typeface="Cambria"/>
              </a:rPr>
              <a:t>separates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25" b="1">
                <a:latin typeface="Cambria"/>
                <a:cs typeface="Cambria"/>
              </a:rPr>
              <a:t>lower </a:t>
            </a:r>
            <a:r>
              <a:rPr dirty="0" sz="2000" spc="10" b="1">
                <a:latin typeface="Cambria"/>
                <a:cs typeface="Cambria"/>
              </a:rPr>
              <a:t>half </a:t>
            </a:r>
            <a:r>
              <a:rPr dirty="0" sz="2000" spc="20" b="1">
                <a:latin typeface="Cambria"/>
                <a:cs typeface="Cambria"/>
              </a:rPr>
              <a:t>of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20" b="1">
                <a:latin typeface="Cambria"/>
                <a:cs typeface="Cambria"/>
              </a:rPr>
              <a:t>data </a:t>
            </a:r>
            <a:r>
              <a:rPr dirty="0" sz="2000" spc="15" b="1">
                <a:latin typeface="Cambria"/>
                <a:cs typeface="Cambria"/>
              </a:rPr>
              <a:t>from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b="1">
                <a:latin typeface="Cambria"/>
                <a:cs typeface="Cambria"/>
              </a:rPr>
              <a:t>upper </a:t>
            </a:r>
            <a:r>
              <a:rPr dirty="0" sz="2000" spc="5" b="1">
                <a:latin typeface="Cambria"/>
                <a:cs typeface="Cambria"/>
              </a:rPr>
              <a:t> </a:t>
            </a:r>
            <a:r>
              <a:rPr dirty="0" sz="2000" spc="20" b="1">
                <a:latin typeface="Cambria"/>
                <a:cs typeface="Cambria"/>
              </a:rPr>
              <a:t>half.</a:t>
            </a:r>
            <a:r>
              <a:rPr dirty="0" sz="2000" spc="25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The</a:t>
            </a:r>
            <a:r>
              <a:rPr dirty="0" sz="2000" spc="15" b="1">
                <a:latin typeface="Cambria"/>
                <a:cs typeface="Cambria"/>
              </a:rPr>
              <a:t> </a:t>
            </a:r>
            <a:r>
              <a:rPr dirty="0" sz="2000" spc="-20" b="1">
                <a:latin typeface="Cambria"/>
                <a:cs typeface="Cambria"/>
              </a:rPr>
              <a:t>whiskers</a:t>
            </a:r>
            <a:r>
              <a:rPr dirty="0" sz="2000" spc="-15" b="1">
                <a:latin typeface="Cambria"/>
                <a:cs typeface="Cambria"/>
              </a:rPr>
              <a:t> </a:t>
            </a:r>
            <a:r>
              <a:rPr dirty="0" sz="2000" spc="-35" b="1">
                <a:latin typeface="Cambria"/>
                <a:cs typeface="Cambria"/>
              </a:rPr>
              <a:t>e</a:t>
            </a:r>
            <a:r>
              <a:rPr dirty="0" sz="2000" spc="-3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tend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15" b="1">
                <a:latin typeface="Cambria"/>
                <a:cs typeface="Cambria"/>
              </a:rPr>
              <a:t>from</a:t>
            </a:r>
            <a:r>
              <a:rPr dirty="0" sz="2000" spc="2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edges</a:t>
            </a:r>
            <a:r>
              <a:rPr dirty="0" sz="2000" spc="430" b="1">
                <a:latin typeface="Cambria"/>
                <a:cs typeface="Cambria"/>
              </a:rPr>
              <a:t> </a:t>
            </a:r>
            <a:r>
              <a:rPr dirty="0" sz="2000" spc="20" b="1">
                <a:latin typeface="Cambria"/>
                <a:cs typeface="Cambria"/>
              </a:rPr>
              <a:t>of 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bo</a:t>
            </a:r>
            <a:r>
              <a:rPr dirty="0" sz="2000" spc="425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to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highest  </a:t>
            </a:r>
            <a:r>
              <a:rPr dirty="0" sz="2000" b="1">
                <a:latin typeface="Cambria"/>
                <a:cs typeface="Cambria"/>
              </a:rPr>
              <a:t>and </a:t>
            </a:r>
            <a:r>
              <a:rPr dirty="0" sz="2000" spc="5" b="1">
                <a:latin typeface="Cambria"/>
                <a:cs typeface="Cambria"/>
              </a:rPr>
              <a:t> </a:t>
            </a:r>
            <a:r>
              <a:rPr dirty="0" sz="2000" spc="-25" b="1">
                <a:latin typeface="Cambria"/>
                <a:cs typeface="Cambria"/>
              </a:rPr>
              <a:t>lowest </a:t>
            </a:r>
            <a:r>
              <a:rPr dirty="0" sz="2000" spc="-20" b="1">
                <a:latin typeface="Cambria"/>
                <a:cs typeface="Cambria"/>
              </a:rPr>
              <a:t>values </a:t>
            </a:r>
            <a:r>
              <a:rPr dirty="0" sz="2000" b="1">
                <a:latin typeface="Cambria"/>
                <a:cs typeface="Cambria"/>
              </a:rPr>
              <a:t>within </a:t>
            </a:r>
            <a:r>
              <a:rPr dirty="0" sz="2000" spc="-215" b="1">
                <a:latin typeface="Cambria"/>
                <a:cs typeface="Cambria"/>
              </a:rPr>
              <a:t>1.5</a:t>
            </a:r>
            <a:r>
              <a:rPr dirty="0" sz="2000" spc="-210" b="1">
                <a:latin typeface="Cambria"/>
                <a:cs typeface="Cambria"/>
              </a:rPr>
              <a:t> </a:t>
            </a:r>
            <a:r>
              <a:rPr dirty="0" sz="2000" spc="-5" b="1">
                <a:latin typeface="Cambria"/>
                <a:cs typeface="Cambria"/>
              </a:rPr>
              <a:t>times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15" b="1">
                <a:latin typeface="Cambria"/>
                <a:cs typeface="Cambria"/>
              </a:rPr>
              <a:t>interquartile </a:t>
            </a:r>
            <a:r>
              <a:rPr dirty="0" sz="2000" spc="-5" b="1">
                <a:latin typeface="Cambria"/>
                <a:cs typeface="Cambria"/>
              </a:rPr>
              <a:t>range </a:t>
            </a:r>
            <a:r>
              <a:rPr dirty="0" sz="2000" spc="-20" b="1">
                <a:latin typeface="Cambria"/>
                <a:cs typeface="Cambria"/>
              </a:rPr>
              <a:t>(IQR) </a:t>
            </a:r>
            <a:r>
              <a:rPr dirty="0" sz="2000" spc="15" b="1">
                <a:latin typeface="Cambria"/>
                <a:cs typeface="Cambria"/>
              </a:rPr>
              <a:t>from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5" b="1">
                <a:latin typeface="Cambria"/>
                <a:cs typeface="Cambria"/>
              </a:rPr>
              <a:t>quartile. 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The</a:t>
            </a:r>
            <a:r>
              <a:rPr dirty="0" sz="2000" spc="15" b="1">
                <a:latin typeface="Cambria"/>
                <a:cs typeface="Cambria"/>
              </a:rPr>
              <a:t> </a:t>
            </a:r>
            <a:r>
              <a:rPr dirty="0" sz="2000" spc="80" b="1">
                <a:latin typeface="Cambria"/>
                <a:cs typeface="Cambria"/>
              </a:rPr>
              <a:t>IQR</a:t>
            </a:r>
            <a:r>
              <a:rPr dirty="0" sz="2000" spc="85" b="1">
                <a:latin typeface="Cambria"/>
                <a:cs typeface="Cambria"/>
              </a:rPr>
              <a:t> </a:t>
            </a:r>
            <a:r>
              <a:rPr dirty="0" sz="2000" b="1">
                <a:latin typeface="Cambria"/>
                <a:cs typeface="Cambria"/>
              </a:rPr>
              <a:t>is</a:t>
            </a:r>
            <a:r>
              <a:rPr dirty="0" sz="2000" spc="5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</a:t>
            </a:r>
            <a:r>
              <a:rPr dirty="0" sz="2000" spc="60" b="1">
                <a:latin typeface="Cambria"/>
                <a:cs typeface="Cambria"/>
              </a:rPr>
              <a:t>diIerence</a:t>
            </a:r>
            <a:r>
              <a:rPr dirty="0" sz="2000" spc="65" b="1">
                <a:latin typeface="Cambria"/>
                <a:cs typeface="Cambria"/>
              </a:rPr>
              <a:t> </a:t>
            </a:r>
            <a:r>
              <a:rPr dirty="0" sz="2000" spc="-25" b="1">
                <a:latin typeface="Cambria"/>
                <a:cs typeface="Cambria"/>
              </a:rPr>
              <a:t>between</a:t>
            </a:r>
            <a:r>
              <a:rPr dirty="0" sz="2000" spc="-2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-5" b="1">
                <a:latin typeface="Cambria"/>
                <a:cs typeface="Cambria"/>
              </a:rPr>
              <a:t> third</a:t>
            </a:r>
            <a:r>
              <a:rPr dirty="0" sz="2000" b="1">
                <a:latin typeface="Cambria"/>
                <a:cs typeface="Cambria"/>
              </a:rPr>
              <a:t> </a:t>
            </a:r>
            <a:r>
              <a:rPr dirty="0" sz="2000" spc="-15" b="1">
                <a:latin typeface="Cambria"/>
                <a:cs typeface="Cambria"/>
              </a:rPr>
              <a:t>quartile</a:t>
            </a:r>
            <a:r>
              <a:rPr dirty="0" sz="2000" spc="-10" b="1">
                <a:latin typeface="Cambria"/>
                <a:cs typeface="Cambria"/>
              </a:rPr>
              <a:t> </a:t>
            </a:r>
            <a:r>
              <a:rPr dirty="0" sz="2000" spc="-130" b="1">
                <a:latin typeface="Cambria"/>
                <a:cs typeface="Cambria"/>
              </a:rPr>
              <a:t>(Q3)</a:t>
            </a:r>
            <a:r>
              <a:rPr dirty="0" sz="2000" spc="-125" b="1">
                <a:latin typeface="Cambria"/>
                <a:cs typeface="Cambria"/>
              </a:rPr>
              <a:t> </a:t>
            </a:r>
            <a:r>
              <a:rPr dirty="0" sz="2000" b="1">
                <a:latin typeface="Cambria"/>
                <a:cs typeface="Cambria"/>
              </a:rPr>
              <a:t>and</a:t>
            </a:r>
            <a:r>
              <a:rPr dirty="0" sz="2000" spc="440" b="1">
                <a:latin typeface="Cambria"/>
                <a:cs typeface="Cambria"/>
              </a:rPr>
              <a:t> </a:t>
            </a:r>
            <a:r>
              <a:rPr dirty="0" sz="2000" spc="-10" b="1">
                <a:latin typeface="Cambria"/>
                <a:cs typeface="Cambria"/>
              </a:rPr>
              <a:t>the</a:t>
            </a:r>
            <a:r>
              <a:rPr dirty="0" sz="2000" spc="420" b="1">
                <a:latin typeface="Cambria"/>
                <a:cs typeface="Cambria"/>
              </a:rPr>
              <a:t> </a:t>
            </a:r>
            <a:r>
              <a:rPr dirty="0" sz="2000" spc="5" b="1">
                <a:latin typeface="Cambria"/>
                <a:cs typeface="Cambria"/>
              </a:rPr>
              <a:t>ﬁrst </a:t>
            </a:r>
            <a:r>
              <a:rPr dirty="0" sz="2000" spc="10" b="1">
                <a:latin typeface="Cambria"/>
                <a:cs typeface="Cambria"/>
              </a:rPr>
              <a:t> </a:t>
            </a:r>
            <a:r>
              <a:rPr dirty="0" sz="2000" spc="-15" b="1">
                <a:latin typeface="Cambria"/>
                <a:cs typeface="Cambria"/>
              </a:rPr>
              <a:t>quartile </a:t>
            </a:r>
            <a:r>
              <a:rPr dirty="0" sz="2000" spc="-125" b="1">
                <a:latin typeface="Cambria"/>
                <a:cs typeface="Cambria"/>
              </a:rPr>
              <a:t>(Q1).</a:t>
            </a:r>
            <a:r>
              <a:rPr dirty="0" sz="2000" spc="190" b="1">
                <a:latin typeface="Cambria"/>
                <a:cs typeface="Cambria"/>
              </a:rPr>
              <a:t> </a:t>
            </a:r>
            <a:r>
              <a:rPr dirty="0" sz="2000" spc="5" b="1">
                <a:latin typeface="Cambria"/>
                <a:cs typeface="Cambria"/>
              </a:rPr>
              <a:t>Any </a:t>
            </a:r>
            <a:r>
              <a:rPr dirty="0" sz="2000" spc="-20" b="1">
                <a:latin typeface="Cambria"/>
                <a:cs typeface="Cambria"/>
              </a:rPr>
              <a:t>data </a:t>
            </a:r>
            <a:r>
              <a:rPr dirty="0" sz="2000" b="1">
                <a:latin typeface="Cambria"/>
                <a:cs typeface="Cambria"/>
              </a:rPr>
              <a:t>points </a:t>
            </a:r>
            <a:r>
              <a:rPr dirty="0" sz="2000" spc="-15" b="1">
                <a:latin typeface="Cambria"/>
                <a:cs typeface="Cambria"/>
              </a:rPr>
              <a:t>beyond </a:t>
            </a:r>
            <a:r>
              <a:rPr dirty="0" sz="2000" spc="-10" b="1">
                <a:latin typeface="Cambria"/>
                <a:cs typeface="Cambria"/>
              </a:rPr>
              <a:t>the </a:t>
            </a:r>
            <a:r>
              <a:rPr dirty="0" sz="2000" spc="-20" b="1">
                <a:latin typeface="Cambria"/>
                <a:cs typeface="Cambria"/>
              </a:rPr>
              <a:t>whiskers </a:t>
            </a:r>
            <a:r>
              <a:rPr dirty="0" sz="2000" spc="-30" b="1">
                <a:latin typeface="Cambria"/>
                <a:cs typeface="Cambria"/>
              </a:rPr>
              <a:t>are </a:t>
            </a:r>
            <a:r>
              <a:rPr dirty="0" sz="2000" spc="-5" b="1">
                <a:latin typeface="Cambria"/>
                <a:cs typeface="Cambria"/>
              </a:rPr>
              <a:t>considered outliers </a:t>
            </a:r>
            <a:r>
              <a:rPr dirty="0" sz="2000" b="1">
                <a:latin typeface="Cambria"/>
                <a:cs typeface="Cambria"/>
              </a:rPr>
              <a:t> and</a:t>
            </a:r>
            <a:r>
              <a:rPr dirty="0" sz="2000" spc="40" b="1">
                <a:latin typeface="Cambria"/>
                <a:cs typeface="Cambria"/>
              </a:rPr>
              <a:t> </a:t>
            </a:r>
            <a:r>
              <a:rPr dirty="0" sz="2000" spc="-30" b="1">
                <a:latin typeface="Cambria"/>
                <a:cs typeface="Cambria"/>
              </a:rPr>
              <a:t>are</a:t>
            </a:r>
            <a:r>
              <a:rPr dirty="0" sz="2000" spc="45" b="1">
                <a:latin typeface="Cambria"/>
                <a:cs typeface="Cambria"/>
              </a:rPr>
              <a:t> </a:t>
            </a:r>
            <a:r>
              <a:rPr dirty="0" sz="2000" spc="-25" b="1">
                <a:latin typeface="Cambria"/>
                <a:cs typeface="Cambria"/>
              </a:rPr>
              <a:t>plotted</a:t>
            </a:r>
            <a:r>
              <a:rPr dirty="0" sz="2000" spc="45" b="1">
                <a:latin typeface="Cambria"/>
                <a:cs typeface="Cambria"/>
              </a:rPr>
              <a:t> </a:t>
            </a:r>
            <a:r>
              <a:rPr dirty="0" sz="2000" spc="-15" b="1">
                <a:latin typeface="Cambria"/>
                <a:cs typeface="Cambria"/>
              </a:rPr>
              <a:t>as</a:t>
            </a:r>
            <a:r>
              <a:rPr dirty="0" sz="2000" spc="45" b="1">
                <a:latin typeface="Cambria"/>
                <a:cs typeface="Cambria"/>
              </a:rPr>
              <a:t> </a:t>
            </a:r>
            <a:r>
              <a:rPr dirty="0" sz="2000" spc="-5" b="1">
                <a:latin typeface="Cambria"/>
                <a:cs typeface="Cambria"/>
              </a:rPr>
              <a:t>individual</a:t>
            </a:r>
            <a:r>
              <a:rPr dirty="0" sz="2000" spc="45" b="1">
                <a:latin typeface="Cambria"/>
                <a:cs typeface="Cambria"/>
              </a:rPr>
              <a:t> </a:t>
            </a:r>
            <a:r>
              <a:rPr dirty="0" sz="2000" spc="10" b="1">
                <a:latin typeface="Cambria"/>
                <a:cs typeface="Cambria"/>
              </a:rPr>
              <a:t>points.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564" y="390176"/>
            <a:ext cx="4002404" cy="1412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1000"/>
              </a:lnSpc>
              <a:spcBef>
                <a:spcPts val="100"/>
              </a:spcBef>
            </a:pPr>
            <a:r>
              <a:rPr dirty="0" sz="3000" spc="5"/>
              <a:t>Barplot </a:t>
            </a:r>
            <a:r>
              <a:rPr dirty="0" sz="3000" spc="45"/>
              <a:t>of </a:t>
            </a:r>
            <a:r>
              <a:rPr dirty="0" sz="3000" spc="-15"/>
              <a:t>the </a:t>
            </a:r>
            <a:r>
              <a:rPr dirty="0" sz="3000" spc="30"/>
              <a:t>count </a:t>
            </a:r>
            <a:r>
              <a:rPr dirty="0" sz="3000" spc="45"/>
              <a:t>of </a:t>
            </a:r>
            <a:r>
              <a:rPr dirty="0" sz="3000" spc="-650"/>
              <a:t> </a:t>
            </a:r>
            <a:r>
              <a:rPr dirty="0" sz="3000" spc="-15"/>
              <a:t>male</a:t>
            </a:r>
            <a:r>
              <a:rPr dirty="0" sz="3000" spc="30"/>
              <a:t> </a:t>
            </a:r>
            <a:r>
              <a:rPr dirty="0" sz="3000" spc="10"/>
              <a:t>and</a:t>
            </a:r>
            <a:r>
              <a:rPr dirty="0" sz="3000" spc="30"/>
              <a:t> </a:t>
            </a:r>
            <a:r>
              <a:rPr dirty="0" sz="3000" spc="-15"/>
              <a:t>female</a:t>
            </a:r>
            <a:r>
              <a:rPr dirty="0" sz="3000" spc="-50"/>
              <a:t> </a:t>
            </a:r>
            <a:r>
              <a:rPr dirty="0" sz="3000" spc="5"/>
              <a:t>with </a:t>
            </a:r>
            <a:r>
              <a:rPr dirty="0" sz="3000" spc="10"/>
              <a:t> </a:t>
            </a:r>
            <a:r>
              <a:rPr dirty="0" sz="3000" spc="-5"/>
              <a:t>respect</a:t>
            </a:r>
            <a:r>
              <a:rPr dirty="0" sz="3000" spc="-25"/>
              <a:t> </a:t>
            </a:r>
            <a:r>
              <a:rPr dirty="0" sz="3000" spc="-20"/>
              <a:t>to</a:t>
            </a:r>
            <a:r>
              <a:rPr dirty="0" sz="3000" spc="5"/>
              <a:t> </a:t>
            </a:r>
            <a:r>
              <a:rPr dirty="0" sz="3000" spc="15"/>
              <a:t>thalach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706" y="2079913"/>
            <a:ext cx="5640349" cy="4366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1879" y="7271245"/>
            <a:ext cx="161925" cy="161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6563" y="7271245"/>
            <a:ext cx="161925" cy="161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6063" y="8023720"/>
            <a:ext cx="161925" cy="161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2590" y="8023720"/>
            <a:ext cx="161924" cy="1619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3467" y="8766670"/>
            <a:ext cx="161925" cy="1619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3734" y="9147670"/>
            <a:ext cx="161925" cy="1619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0260" y="9147670"/>
            <a:ext cx="161925" cy="1619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3945" y="6726669"/>
            <a:ext cx="8741410" cy="3030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2450" spc="-5" b="1">
                <a:latin typeface="Cambria"/>
                <a:cs typeface="Cambria"/>
              </a:rPr>
              <a:t>It </a:t>
            </a:r>
            <a:r>
              <a:rPr dirty="0" sz="2450" spc="-20" b="1">
                <a:latin typeface="Cambria"/>
                <a:cs typeface="Cambria"/>
              </a:rPr>
              <a:t>shows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-10" b="1">
                <a:latin typeface="Cambria"/>
                <a:cs typeface="Cambria"/>
              </a:rPr>
              <a:t>number </a:t>
            </a:r>
            <a:r>
              <a:rPr dirty="0" sz="2450" spc="10" b="1">
                <a:latin typeface="Cambria"/>
                <a:cs typeface="Cambria"/>
              </a:rPr>
              <a:t>of </a:t>
            </a:r>
            <a:r>
              <a:rPr dirty="0" sz="2450" spc="-35" b="1">
                <a:latin typeface="Cambria"/>
                <a:cs typeface="Cambria"/>
              </a:rPr>
              <a:t>people who </a:t>
            </a:r>
            <a:r>
              <a:rPr dirty="0" sz="2450" spc="-55" b="1">
                <a:latin typeface="Cambria"/>
                <a:cs typeface="Cambria"/>
              </a:rPr>
              <a:t>have </a:t>
            </a:r>
            <a:r>
              <a:rPr dirty="0" sz="2450" spc="-40" b="1">
                <a:latin typeface="Cambria"/>
                <a:cs typeface="Cambria"/>
              </a:rPr>
              <a:t>been </a:t>
            </a:r>
            <a:r>
              <a:rPr dirty="0" sz="2450" spc="-20" b="1">
                <a:latin typeface="Cambria"/>
                <a:cs typeface="Cambria"/>
              </a:rPr>
              <a:t>married </a:t>
            </a:r>
            <a:r>
              <a:rPr dirty="0" sz="2450" b="1">
                <a:latin typeface="Cambria"/>
                <a:cs typeface="Cambria"/>
              </a:rPr>
              <a:t>in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past </a:t>
            </a:r>
            <a:r>
              <a:rPr dirty="0" sz="2450" spc="-40" b="1">
                <a:latin typeface="Cambria"/>
                <a:cs typeface="Cambria"/>
              </a:rPr>
              <a:t>year,</a:t>
            </a:r>
            <a:r>
              <a:rPr dirty="0" sz="2450" spc="-35" b="1">
                <a:latin typeface="Cambria"/>
                <a:cs typeface="Cambria"/>
              </a:rPr>
              <a:t> </a:t>
            </a:r>
            <a:r>
              <a:rPr dirty="0" sz="2450" spc="-50" b="1">
                <a:latin typeface="Cambria"/>
                <a:cs typeface="Cambria"/>
              </a:rPr>
              <a:t>broken</a:t>
            </a:r>
            <a:r>
              <a:rPr dirty="0" sz="2450" spc="-45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down</a:t>
            </a:r>
            <a:r>
              <a:rPr dirty="0" sz="2450" spc="-15" b="1">
                <a:latin typeface="Cambria"/>
                <a:cs typeface="Cambria"/>
              </a:rPr>
              <a:t> </a:t>
            </a:r>
            <a:r>
              <a:rPr dirty="0" sz="2450" spc="-50" b="1">
                <a:latin typeface="Cambria"/>
                <a:cs typeface="Cambria"/>
              </a:rPr>
              <a:t>by</a:t>
            </a:r>
            <a:r>
              <a:rPr dirty="0" sz="2450" spc="-4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se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80" b="1">
                <a:latin typeface="Cambria"/>
                <a:cs typeface="Cambria"/>
              </a:rPr>
              <a:t>. </a:t>
            </a:r>
            <a:r>
              <a:rPr dirty="0" sz="2450" spc="-10" b="1">
                <a:latin typeface="Cambria"/>
                <a:cs typeface="Cambria"/>
              </a:rPr>
              <a:t>The </a:t>
            </a:r>
            <a:r>
              <a:rPr dirty="0" sz="2450" spc="75" b="1">
                <a:latin typeface="Cambria"/>
                <a:cs typeface="Cambria"/>
              </a:rPr>
              <a:t>y-a</a:t>
            </a:r>
            <a:r>
              <a:rPr dirty="0" sz="2450" spc="8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35" b="1">
                <a:latin typeface="Cambria"/>
                <a:cs typeface="Cambria"/>
              </a:rPr>
              <a:t>label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shows</a:t>
            </a:r>
            <a:r>
              <a:rPr dirty="0" sz="2450" spc="49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5" b="1">
                <a:latin typeface="Cambria"/>
                <a:cs typeface="Cambria"/>
              </a:rPr>
              <a:t>count</a:t>
            </a:r>
            <a:r>
              <a:rPr dirty="0" sz="2450" spc="10" b="1">
                <a:latin typeface="Cambria"/>
                <a:cs typeface="Cambria"/>
              </a:rPr>
              <a:t> of</a:t>
            </a:r>
            <a:r>
              <a:rPr dirty="0" sz="2450" spc="15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with</a:t>
            </a:r>
            <a:r>
              <a:rPr dirty="0" sz="2450" spc="-1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respect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to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gender.</a:t>
            </a:r>
            <a:r>
              <a:rPr dirty="0" sz="2450" spc="-1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The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title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10" b="1">
                <a:latin typeface="Cambria"/>
                <a:cs typeface="Cambria"/>
              </a:rPr>
              <a:t>of</a:t>
            </a:r>
            <a:r>
              <a:rPr dirty="0" sz="2450" spc="1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b="1">
                <a:latin typeface="Cambria"/>
                <a:cs typeface="Cambria"/>
              </a:rPr>
              <a:t>graph</a:t>
            </a:r>
            <a:r>
              <a:rPr dirty="0" sz="2450" spc="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15" b="1">
                <a:latin typeface="Cambria"/>
                <a:cs typeface="Cambria"/>
              </a:rPr>
              <a:t>missing.</a:t>
            </a:r>
            <a:r>
              <a:rPr dirty="0" sz="2450" spc="20" b="1">
                <a:latin typeface="Cambria"/>
                <a:cs typeface="Cambria"/>
              </a:rPr>
              <a:t> </a:t>
            </a:r>
            <a:r>
              <a:rPr dirty="0" sz="2450" spc="-65" b="1">
                <a:latin typeface="Cambria"/>
                <a:cs typeface="Cambria"/>
              </a:rPr>
              <a:t>2.</a:t>
            </a:r>
            <a:r>
              <a:rPr dirty="0" sz="2450" spc="-6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The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155" b="1">
                <a:latin typeface="Cambria"/>
                <a:cs typeface="Cambria"/>
              </a:rPr>
              <a:t>-a </a:t>
            </a:r>
            <a:r>
              <a:rPr dirty="0" sz="2450" spc="-10" b="1">
                <a:latin typeface="Cambria"/>
                <a:cs typeface="Cambria"/>
              </a:rPr>
              <a:t>is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label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135" b="1">
                <a:latin typeface="Cambria"/>
                <a:cs typeface="Cambria"/>
              </a:rPr>
              <a:t>"cp".</a:t>
            </a:r>
            <a:r>
              <a:rPr dirty="0" sz="2450" spc="-130" b="1">
                <a:latin typeface="Cambria"/>
                <a:cs typeface="Cambria"/>
              </a:rPr>
              <a:t> </a:t>
            </a:r>
            <a:r>
              <a:rPr dirty="0" sz="2450" spc="-105" b="1">
                <a:latin typeface="Cambria"/>
                <a:cs typeface="Cambria"/>
              </a:rPr>
              <a:t>3.</a:t>
            </a:r>
            <a:r>
              <a:rPr dirty="0" sz="2450" spc="-100" b="1">
                <a:latin typeface="Cambria"/>
                <a:cs typeface="Cambria"/>
              </a:rPr>
              <a:t> </a:t>
            </a:r>
            <a:r>
              <a:rPr dirty="0" sz="2450" spc="-5" b="1">
                <a:latin typeface="Cambria"/>
                <a:cs typeface="Cambria"/>
              </a:rPr>
              <a:t>It</a:t>
            </a:r>
            <a:r>
              <a:rPr dirty="0" sz="2450" b="1">
                <a:latin typeface="Cambria"/>
                <a:cs typeface="Cambria"/>
              </a:rPr>
              <a:t> </a:t>
            </a:r>
            <a:r>
              <a:rPr dirty="0" sz="2450" spc="-45" b="1">
                <a:latin typeface="Cambria"/>
                <a:cs typeface="Cambria"/>
              </a:rPr>
              <a:t>likely</a:t>
            </a:r>
            <a:r>
              <a:rPr dirty="0" sz="2450" spc="-40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refers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to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55" b="1">
                <a:latin typeface="Cambria"/>
                <a:cs typeface="Cambria"/>
              </a:rPr>
              <a:t>a </a:t>
            </a:r>
            <a:r>
              <a:rPr dirty="0" sz="2450" spc="-50" b="1">
                <a:latin typeface="Cambria"/>
                <a:cs typeface="Cambria"/>
              </a:rPr>
              <a:t> </a:t>
            </a:r>
            <a:r>
              <a:rPr dirty="0" sz="2450" spc="-15" b="1">
                <a:latin typeface="Cambria"/>
                <a:cs typeface="Cambria"/>
              </a:rPr>
              <a:t>categorical </a:t>
            </a:r>
            <a:r>
              <a:rPr dirty="0" sz="2450" spc="-35" b="1">
                <a:latin typeface="Cambria"/>
                <a:cs typeface="Cambria"/>
              </a:rPr>
              <a:t>variable, </a:t>
            </a:r>
            <a:r>
              <a:rPr dirty="0" sz="2450" spc="-20" b="1">
                <a:latin typeface="Cambria"/>
                <a:cs typeface="Cambria"/>
              </a:rPr>
              <a:t>but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-5" b="1">
                <a:latin typeface="Cambria"/>
                <a:cs typeface="Cambria"/>
              </a:rPr>
              <a:t>meaning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15" b="1">
                <a:latin typeface="Cambria"/>
                <a:cs typeface="Cambria"/>
              </a:rPr>
              <a:t>not </a:t>
            </a:r>
            <a:r>
              <a:rPr dirty="0" sz="2450" spc="-35" b="1">
                <a:latin typeface="Cambria"/>
                <a:cs typeface="Cambria"/>
              </a:rPr>
              <a:t>provided </a:t>
            </a:r>
            <a:r>
              <a:rPr dirty="0" sz="2450" b="1">
                <a:latin typeface="Cambria"/>
                <a:cs typeface="Cambria"/>
              </a:rPr>
              <a:t>in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15" b="1">
                <a:latin typeface="Cambria"/>
                <a:cs typeface="Cambria"/>
              </a:rPr>
              <a:t>graph. </a:t>
            </a:r>
            <a:r>
              <a:rPr dirty="0" sz="2450" spc="-55" b="1">
                <a:latin typeface="Cambria"/>
                <a:cs typeface="Cambria"/>
              </a:rPr>
              <a:t>4. </a:t>
            </a:r>
            <a:r>
              <a:rPr dirty="0" sz="2450" spc="-10" b="1">
                <a:latin typeface="Cambria"/>
                <a:cs typeface="Cambria"/>
              </a:rPr>
              <a:t>The </a:t>
            </a:r>
            <a:r>
              <a:rPr dirty="0" sz="2450" spc="75" b="1">
                <a:latin typeface="Cambria"/>
                <a:cs typeface="Cambria"/>
              </a:rPr>
              <a:t>y-a</a:t>
            </a:r>
            <a:r>
              <a:rPr dirty="0" sz="2450" spc="8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35" b="1">
                <a:latin typeface="Cambria"/>
                <a:cs typeface="Cambria"/>
              </a:rPr>
              <a:t>label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15" b="1">
                <a:latin typeface="Cambria"/>
                <a:cs typeface="Cambria"/>
              </a:rPr>
              <a:t>missing. </a:t>
            </a:r>
            <a:r>
              <a:rPr dirty="0" sz="2450" spc="-140" b="1">
                <a:latin typeface="Cambria"/>
                <a:cs typeface="Cambria"/>
              </a:rPr>
              <a:t>5. </a:t>
            </a:r>
            <a:r>
              <a:rPr dirty="0" sz="2450" spc="-30" b="1">
                <a:latin typeface="Cambria"/>
                <a:cs typeface="Cambria"/>
              </a:rPr>
              <a:t>There </a:t>
            </a:r>
            <a:r>
              <a:rPr dirty="0" sz="2450" spc="-55" b="1">
                <a:latin typeface="Cambria"/>
                <a:cs typeface="Cambria"/>
              </a:rPr>
              <a:t>are </a:t>
            </a:r>
            <a:r>
              <a:rPr dirty="0" sz="2450" spc="-40" b="1">
                <a:latin typeface="Cambria"/>
                <a:cs typeface="Cambria"/>
              </a:rPr>
              <a:t>two </a:t>
            </a:r>
            <a:r>
              <a:rPr dirty="0" sz="2450" spc="-25" b="1">
                <a:latin typeface="Cambria"/>
                <a:cs typeface="Cambria"/>
              </a:rPr>
              <a:t>bars </a:t>
            </a:r>
            <a:r>
              <a:rPr dirty="0" sz="2450" b="1">
                <a:latin typeface="Cambria"/>
                <a:cs typeface="Cambria"/>
              </a:rPr>
              <a:t>in </a:t>
            </a:r>
            <a:r>
              <a:rPr dirty="0" sz="2450" spc="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15" b="1">
                <a:latin typeface="Cambria"/>
                <a:cs typeface="Cambria"/>
              </a:rPr>
              <a:t>graph.</a:t>
            </a:r>
            <a:r>
              <a:rPr dirty="0" sz="2450" spc="20" b="1">
                <a:latin typeface="Cambria"/>
                <a:cs typeface="Cambria"/>
              </a:rPr>
              <a:t> </a:t>
            </a:r>
            <a:r>
              <a:rPr dirty="0" sz="2450" spc="-15" b="1">
                <a:latin typeface="Cambria"/>
                <a:cs typeface="Cambria"/>
              </a:rPr>
              <a:t>6.</a:t>
            </a:r>
            <a:r>
              <a:rPr dirty="0" sz="2450" spc="-10" b="1">
                <a:latin typeface="Cambria"/>
                <a:cs typeface="Cambria"/>
              </a:rPr>
              <a:t> The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taller</a:t>
            </a:r>
            <a:r>
              <a:rPr dirty="0" sz="2450" spc="-30" b="1">
                <a:latin typeface="Cambria"/>
                <a:cs typeface="Cambria"/>
              </a:rPr>
              <a:t> bar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40" b="1">
                <a:latin typeface="Cambria"/>
                <a:cs typeface="Cambria"/>
              </a:rPr>
              <a:t>labeled</a:t>
            </a:r>
            <a:r>
              <a:rPr dirty="0" sz="2450" spc="-35" b="1">
                <a:latin typeface="Cambria"/>
                <a:cs typeface="Cambria"/>
              </a:rPr>
              <a:t> </a:t>
            </a:r>
            <a:r>
              <a:rPr dirty="0" sz="2450" spc="-305" b="1">
                <a:latin typeface="Cambria"/>
                <a:cs typeface="Cambria"/>
              </a:rPr>
              <a:t>"1"</a:t>
            </a:r>
            <a:r>
              <a:rPr dirty="0" sz="2450" spc="-300" b="1">
                <a:latin typeface="Cambria"/>
                <a:cs typeface="Cambria"/>
              </a:rPr>
              <a:t> </a:t>
            </a:r>
            <a:r>
              <a:rPr dirty="0" sz="2450" spc="-5" b="1">
                <a:latin typeface="Cambria"/>
                <a:cs typeface="Cambria"/>
              </a:rPr>
              <a:t>on</a:t>
            </a:r>
            <a:r>
              <a:rPr dirty="0" sz="2450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155" b="1">
                <a:latin typeface="Cambria"/>
                <a:cs typeface="Cambria"/>
              </a:rPr>
              <a:t>-a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corresponds</a:t>
            </a:r>
            <a:r>
              <a:rPr dirty="0" sz="2450" spc="10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to</a:t>
            </a:r>
            <a:r>
              <a:rPr dirty="0" sz="2450" spc="4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male.</a:t>
            </a:r>
            <a:endParaRPr sz="24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564" y="390176"/>
            <a:ext cx="4002404" cy="1412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1000"/>
              </a:lnSpc>
              <a:spcBef>
                <a:spcPts val="100"/>
              </a:spcBef>
            </a:pPr>
            <a:r>
              <a:rPr dirty="0" sz="3000" spc="5"/>
              <a:t>Barplot </a:t>
            </a:r>
            <a:r>
              <a:rPr dirty="0" sz="3000" spc="45"/>
              <a:t>of </a:t>
            </a:r>
            <a:r>
              <a:rPr dirty="0" sz="3000" spc="-15"/>
              <a:t>the </a:t>
            </a:r>
            <a:r>
              <a:rPr dirty="0" sz="3000" spc="30"/>
              <a:t>count </a:t>
            </a:r>
            <a:r>
              <a:rPr dirty="0" sz="3000" spc="45"/>
              <a:t>of </a:t>
            </a:r>
            <a:r>
              <a:rPr dirty="0" sz="3000" spc="-650"/>
              <a:t> </a:t>
            </a:r>
            <a:r>
              <a:rPr dirty="0" sz="3000" spc="-15"/>
              <a:t>male</a:t>
            </a:r>
            <a:r>
              <a:rPr dirty="0" sz="3000" spc="30"/>
              <a:t> </a:t>
            </a:r>
            <a:r>
              <a:rPr dirty="0" sz="3000" spc="10"/>
              <a:t>and</a:t>
            </a:r>
            <a:r>
              <a:rPr dirty="0" sz="3000" spc="30"/>
              <a:t> </a:t>
            </a:r>
            <a:r>
              <a:rPr dirty="0" sz="3000" spc="-15"/>
              <a:t>female</a:t>
            </a:r>
            <a:r>
              <a:rPr dirty="0" sz="3000" spc="-50"/>
              <a:t> </a:t>
            </a:r>
            <a:r>
              <a:rPr dirty="0" sz="3000" spc="5"/>
              <a:t>with </a:t>
            </a:r>
            <a:r>
              <a:rPr dirty="0" sz="3000" spc="10"/>
              <a:t> </a:t>
            </a:r>
            <a:r>
              <a:rPr dirty="0" sz="3000" spc="-5"/>
              <a:t>respect</a:t>
            </a:r>
            <a:r>
              <a:rPr dirty="0" sz="3000" spc="-25"/>
              <a:t> </a:t>
            </a:r>
            <a:r>
              <a:rPr dirty="0" sz="3000" spc="-20"/>
              <a:t>to</a:t>
            </a:r>
            <a:r>
              <a:rPr dirty="0" sz="3000" spc="40"/>
              <a:t> </a:t>
            </a:r>
            <a:r>
              <a:rPr dirty="0" sz="3000" spc="5"/>
              <a:t>restecg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1571" y="6890245"/>
            <a:ext cx="16192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8373" y="6890245"/>
            <a:ext cx="161925" cy="161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607" y="7271245"/>
            <a:ext cx="161925" cy="161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0848" y="7271245"/>
            <a:ext cx="161925" cy="1619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3945" y="6726669"/>
            <a:ext cx="8740775" cy="2277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450" spc="-15" b="1">
                <a:latin typeface="Cambria"/>
                <a:cs typeface="Cambria"/>
              </a:rPr>
              <a:t>Bar</a:t>
            </a:r>
            <a:r>
              <a:rPr dirty="0" sz="2450" spc="505" b="1">
                <a:latin typeface="Cambria"/>
                <a:cs typeface="Cambria"/>
              </a:rPr>
              <a:t> </a:t>
            </a:r>
            <a:r>
              <a:rPr dirty="0" sz="2450" b="1">
                <a:latin typeface="Cambria"/>
                <a:cs typeface="Cambria"/>
              </a:rPr>
              <a:t>graph</a:t>
            </a:r>
            <a:r>
              <a:rPr dirty="0" sz="2450" spc="540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that</a:t>
            </a:r>
            <a:r>
              <a:rPr dirty="0" sz="2450" spc="480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shows</a:t>
            </a:r>
            <a:r>
              <a:rPr dirty="0" sz="2450" spc="500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49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number</a:t>
            </a:r>
            <a:r>
              <a:rPr dirty="0" sz="2450" spc="520" b="1">
                <a:latin typeface="Cambria"/>
                <a:cs typeface="Cambria"/>
              </a:rPr>
              <a:t> </a:t>
            </a:r>
            <a:r>
              <a:rPr dirty="0" sz="2450" spc="10" b="1">
                <a:latin typeface="Cambria"/>
                <a:cs typeface="Cambria"/>
              </a:rPr>
              <a:t>of  </a:t>
            </a:r>
            <a:r>
              <a:rPr dirty="0" sz="2450" spc="-35" b="1">
                <a:latin typeface="Cambria"/>
                <a:cs typeface="Cambria"/>
              </a:rPr>
              <a:t>people</a:t>
            </a:r>
            <a:r>
              <a:rPr dirty="0" sz="2450" spc="470" b="1">
                <a:latin typeface="Cambria"/>
                <a:cs typeface="Cambria"/>
              </a:rPr>
              <a:t> </a:t>
            </a:r>
            <a:r>
              <a:rPr dirty="0" sz="2450" spc="-50" b="1">
                <a:latin typeface="Cambria"/>
                <a:cs typeface="Cambria"/>
              </a:rPr>
              <a:t>by</a:t>
            </a:r>
            <a:r>
              <a:rPr dirty="0" sz="2450" spc="440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se</a:t>
            </a:r>
            <a:r>
              <a:rPr dirty="0" sz="2450" spc="470" b="1">
                <a:latin typeface="Cambria"/>
                <a:cs typeface="Cambria"/>
              </a:rPr>
              <a:t> </a:t>
            </a:r>
            <a:r>
              <a:rPr dirty="0" sz="2450" spc="80" b="1">
                <a:latin typeface="Cambria"/>
                <a:cs typeface="Cambria"/>
              </a:rPr>
              <a:t>. </a:t>
            </a:r>
            <a:r>
              <a:rPr dirty="0" sz="2450" spc="-10" b="1">
                <a:latin typeface="Cambria"/>
                <a:cs typeface="Cambria"/>
              </a:rPr>
              <a:t>The</a:t>
            </a:r>
            <a:r>
              <a:rPr dirty="0" sz="2450" spc="525" b="1">
                <a:latin typeface="Cambria"/>
                <a:cs typeface="Cambria"/>
              </a:rPr>
              <a:t> </a:t>
            </a:r>
            <a:r>
              <a:rPr dirty="0" sz="2450" spc="370" b="1">
                <a:latin typeface="Cambria"/>
                <a:cs typeface="Cambria"/>
              </a:rPr>
              <a:t>- </a:t>
            </a:r>
            <a:r>
              <a:rPr dirty="0" sz="2450" spc="-525" b="1">
                <a:latin typeface="Cambria"/>
                <a:cs typeface="Cambria"/>
              </a:rPr>
              <a:t> </a:t>
            </a:r>
            <a:r>
              <a:rPr dirty="0" sz="2450" spc="-55" b="1">
                <a:latin typeface="Cambria"/>
                <a:cs typeface="Cambria"/>
              </a:rPr>
              <a:t>a</a:t>
            </a:r>
            <a:r>
              <a:rPr dirty="0" sz="2450" spc="42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35" b="1">
                <a:latin typeface="Cambria"/>
                <a:cs typeface="Cambria"/>
              </a:rPr>
              <a:t>label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b="1">
                <a:latin typeface="Cambria"/>
                <a:cs typeface="Cambria"/>
              </a:rPr>
              <a:t>‘restecg’ </a:t>
            </a:r>
            <a:r>
              <a:rPr dirty="0" sz="2450" spc="-20" b="1">
                <a:latin typeface="Cambria"/>
                <a:cs typeface="Cambria"/>
              </a:rPr>
              <a:t>and </a:t>
            </a:r>
            <a:r>
              <a:rPr dirty="0" sz="2450" spc="-25" b="1">
                <a:latin typeface="Cambria"/>
                <a:cs typeface="Cambria"/>
              </a:rPr>
              <a:t>the </a:t>
            </a:r>
            <a:r>
              <a:rPr dirty="0" sz="2450" spc="75" b="1">
                <a:latin typeface="Cambria"/>
                <a:cs typeface="Cambria"/>
              </a:rPr>
              <a:t>y-a 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35" b="1">
                <a:latin typeface="Cambria"/>
                <a:cs typeface="Cambria"/>
              </a:rPr>
              <a:t>label </a:t>
            </a:r>
            <a:r>
              <a:rPr dirty="0" sz="2450" spc="-10" b="1">
                <a:latin typeface="Cambria"/>
                <a:cs typeface="Cambria"/>
              </a:rPr>
              <a:t>is </a:t>
            </a:r>
            <a:r>
              <a:rPr dirty="0" sz="2450" spc="-25" b="1">
                <a:latin typeface="Cambria"/>
                <a:cs typeface="Cambria"/>
              </a:rPr>
              <a:t>‘count’. </a:t>
            </a:r>
            <a:r>
              <a:rPr dirty="0" sz="2450" spc="-5" b="1">
                <a:latin typeface="Cambria"/>
                <a:cs typeface="Cambria"/>
              </a:rPr>
              <a:t>It </a:t>
            </a:r>
            <a:r>
              <a:rPr dirty="0" sz="2450" spc="-30" b="1">
                <a:latin typeface="Cambria"/>
                <a:cs typeface="Cambria"/>
              </a:rPr>
              <a:t>appears 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to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45" b="1">
                <a:latin typeface="Cambria"/>
                <a:cs typeface="Cambria"/>
              </a:rPr>
              <a:t>be</a:t>
            </a:r>
            <a:r>
              <a:rPr dirty="0" sz="2450" spc="-40" b="1">
                <a:latin typeface="Cambria"/>
                <a:cs typeface="Cambria"/>
              </a:rPr>
              <a:t> related </a:t>
            </a:r>
            <a:r>
              <a:rPr dirty="0" sz="2450" spc="-30" b="1">
                <a:latin typeface="Cambria"/>
                <a:cs typeface="Cambria"/>
              </a:rPr>
              <a:t>to</a:t>
            </a:r>
            <a:r>
              <a:rPr dirty="0" sz="2450" spc="475" b="1">
                <a:latin typeface="Cambria"/>
                <a:cs typeface="Cambria"/>
              </a:rPr>
              <a:t> </a:t>
            </a:r>
            <a:r>
              <a:rPr dirty="0" sz="2450" spc="-55" b="1">
                <a:latin typeface="Cambria"/>
                <a:cs typeface="Cambria"/>
              </a:rPr>
              <a:t>a</a:t>
            </a:r>
            <a:r>
              <a:rPr dirty="0" sz="2450" spc="43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medical </a:t>
            </a:r>
            <a:r>
              <a:rPr dirty="0" sz="2450" spc="-25" b="1">
                <a:latin typeface="Cambria"/>
                <a:cs typeface="Cambria"/>
              </a:rPr>
              <a:t>dataset. </a:t>
            </a:r>
            <a:r>
              <a:rPr dirty="0" sz="2450" spc="-10" b="1">
                <a:latin typeface="Cambria"/>
                <a:cs typeface="Cambria"/>
              </a:rPr>
              <a:t>The </a:t>
            </a:r>
            <a:r>
              <a:rPr dirty="0" sz="2450" spc="-35" b="1">
                <a:latin typeface="Cambria"/>
                <a:cs typeface="Cambria"/>
              </a:rPr>
              <a:t>blue</a:t>
            </a:r>
            <a:r>
              <a:rPr dirty="0" sz="2450" spc="470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bar </a:t>
            </a:r>
            <a:r>
              <a:rPr dirty="0" sz="2450" spc="-35" b="1">
                <a:latin typeface="Cambria"/>
                <a:cs typeface="Cambria"/>
              </a:rPr>
              <a:t>represents 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number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10" b="1">
                <a:latin typeface="Cambria"/>
                <a:cs typeface="Cambria"/>
              </a:rPr>
              <a:t>of</a:t>
            </a:r>
            <a:r>
              <a:rPr dirty="0" sz="2450" spc="1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people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with</a:t>
            </a:r>
            <a:r>
              <a:rPr dirty="0" sz="2450" spc="-15" b="1">
                <a:latin typeface="Cambria"/>
                <a:cs typeface="Cambria"/>
              </a:rPr>
              <a:t> </a:t>
            </a:r>
            <a:r>
              <a:rPr dirty="0" sz="2450" spc="-55" b="1">
                <a:latin typeface="Cambria"/>
                <a:cs typeface="Cambria"/>
              </a:rPr>
              <a:t>a</a:t>
            </a:r>
            <a:r>
              <a:rPr dirty="0" sz="2450" spc="-50" b="1">
                <a:latin typeface="Cambria"/>
                <a:cs typeface="Cambria"/>
              </a:rPr>
              <a:t> </a:t>
            </a:r>
            <a:r>
              <a:rPr dirty="0" sz="2450" spc="-45" b="1">
                <a:latin typeface="Cambria"/>
                <a:cs typeface="Cambria"/>
              </a:rPr>
              <a:t>value</a:t>
            </a:r>
            <a:r>
              <a:rPr dirty="0" sz="2450" spc="-40" b="1">
                <a:latin typeface="Cambria"/>
                <a:cs typeface="Cambria"/>
              </a:rPr>
              <a:t> </a:t>
            </a:r>
            <a:r>
              <a:rPr dirty="0" sz="2450" spc="10" b="1">
                <a:latin typeface="Cambria"/>
                <a:cs typeface="Cambria"/>
              </a:rPr>
              <a:t>of</a:t>
            </a:r>
            <a:r>
              <a:rPr dirty="0" sz="2450" spc="15" b="1">
                <a:latin typeface="Cambria"/>
                <a:cs typeface="Cambria"/>
              </a:rPr>
              <a:t> </a:t>
            </a:r>
            <a:r>
              <a:rPr dirty="0" sz="2450" spc="60" b="1">
                <a:latin typeface="Cambria"/>
                <a:cs typeface="Cambria"/>
              </a:rPr>
              <a:t>‘0’</a:t>
            </a:r>
            <a:r>
              <a:rPr dirty="0" sz="2450" spc="65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for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-15" b="1">
                <a:latin typeface="Cambria"/>
                <a:cs typeface="Cambria"/>
              </a:rPr>
              <a:t>restecg </a:t>
            </a:r>
            <a:r>
              <a:rPr dirty="0" sz="2450" spc="-10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variable.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The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-20" b="1">
                <a:latin typeface="Cambria"/>
                <a:cs typeface="Cambria"/>
              </a:rPr>
              <a:t>orange</a:t>
            </a:r>
            <a:r>
              <a:rPr dirty="0" sz="2450" spc="-15" b="1">
                <a:latin typeface="Cambria"/>
                <a:cs typeface="Cambria"/>
              </a:rPr>
              <a:t> </a:t>
            </a:r>
            <a:r>
              <a:rPr dirty="0" sz="2450" spc="-30" b="1">
                <a:latin typeface="Cambria"/>
                <a:cs typeface="Cambria"/>
              </a:rPr>
              <a:t>bar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represents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the</a:t>
            </a:r>
            <a:r>
              <a:rPr dirty="0" sz="2450" spc="-20" b="1">
                <a:latin typeface="Cambria"/>
                <a:cs typeface="Cambria"/>
              </a:rPr>
              <a:t> </a:t>
            </a:r>
            <a:r>
              <a:rPr dirty="0" sz="2450" spc="-10" b="1">
                <a:latin typeface="Cambria"/>
                <a:cs typeface="Cambria"/>
              </a:rPr>
              <a:t>number</a:t>
            </a:r>
            <a:r>
              <a:rPr dirty="0" sz="2450" spc="-5" b="1">
                <a:latin typeface="Cambria"/>
                <a:cs typeface="Cambria"/>
              </a:rPr>
              <a:t> </a:t>
            </a:r>
            <a:r>
              <a:rPr dirty="0" sz="2450" spc="10" b="1">
                <a:latin typeface="Cambria"/>
                <a:cs typeface="Cambria"/>
              </a:rPr>
              <a:t>of</a:t>
            </a:r>
            <a:r>
              <a:rPr dirty="0" sz="2450" spc="1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people </a:t>
            </a:r>
            <a:r>
              <a:rPr dirty="0" sz="2450" spc="-30" b="1">
                <a:latin typeface="Cambria"/>
                <a:cs typeface="Cambria"/>
              </a:rPr>
              <a:t> </a:t>
            </a:r>
            <a:r>
              <a:rPr dirty="0" sz="2450" spc="-40" b="1">
                <a:latin typeface="Cambria"/>
                <a:cs typeface="Cambria"/>
              </a:rPr>
              <a:t>w</a:t>
            </a:r>
            <a:r>
              <a:rPr dirty="0" sz="2450" spc="-20" b="1">
                <a:latin typeface="Cambria"/>
                <a:cs typeface="Cambria"/>
              </a:rPr>
              <a:t>i</a:t>
            </a:r>
            <a:r>
              <a:rPr dirty="0" sz="2450" spc="-35" b="1">
                <a:latin typeface="Cambria"/>
                <a:cs typeface="Cambria"/>
              </a:rPr>
              <a:t>t</a:t>
            </a:r>
            <a:r>
              <a:rPr dirty="0" sz="2450" spc="20" b="1">
                <a:latin typeface="Cambria"/>
                <a:cs typeface="Cambria"/>
              </a:rPr>
              <a:t>h</a:t>
            </a:r>
            <a:r>
              <a:rPr dirty="0" sz="2450" spc="45" b="1">
                <a:latin typeface="Cambria"/>
                <a:cs typeface="Cambria"/>
              </a:rPr>
              <a:t> </a:t>
            </a:r>
            <a:r>
              <a:rPr dirty="0" sz="2450" spc="-55" b="1">
                <a:latin typeface="Cambria"/>
                <a:cs typeface="Cambria"/>
              </a:rPr>
              <a:t>a</a:t>
            </a:r>
            <a:r>
              <a:rPr dirty="0" sz="2450" spc="-40" b="1">
                <a:latin typeface="Cambria"/>
                <a:cs typeface="Cambria"/>
              </a:rPr>
              <a:t> </a:t>
            </a:r>
            <a:r>
              <a:rPr dirty="0" sz="2450" spc="-100" b="1">
                <a:latin typeface="Cambria"/>
                <a:cs typeface="Cambria"/>
              </a:rPr>
              <a:t>v</a:t>
            </a:r>
            <a:r>
              <a:rPr dirty="0" sz="2450" spc="-60" b="1">
                <a:latin typeface="Cambria"/>
                <a:cs typeface="Cambria"/>
              </a:rPr>
              <a:t>a</a:t>
            </a:r>
            <a:r>
              <a:rPr dirty="0" sz="2450" spc="-15" b="1">
                <a:latin typeface="Cambria"/>
                <a:cs typeface="Cambria"/>
              </a:rPr>
              <a:t>l</a:t>
            </a:r>
            <a:r>
              <a:rPr dirty="0" sz="2450" b="1">
                <a:latin typeface="Cambria"/>
                <a:cs typeface="Cambria"/>
              </a:rPr>
              <a:t>u</a:t>
            </a:r>
            <a:r>
              <a:rPr dirty="0" sz="2450" spc="-60" b="1">
                <a:latin typeface="Cambria"/>
                <a:cs typeface="Cambria"/>
              </a:rPr>
              <a:t>e</a:t>
            </a:r>
            <a:r>
              <a:rPr dirty="0" sz="2450" spc="45" b="1">
                <a:latin typeface="Cambria"/>
                <a:cs typeface="Cambria"/>
              </a:rPr>
              <a:t> </a:t>
            </a:r>
            <a:r>
              <a:rPr dirty="0" sz="2450" spc="-25" b="1">
                <a:latin typeface="Cambria"/>
                <a:cs typeface="Cambria"/>
              </a:rPr>
              <a:t>o</a:t>
            </a:r>
            <a:r>
              <a:rPr dirty="0" sz="2450" spc="50" b="1">
                <a:latin typeface="Cambria"/>
                <a:cs typeface="Cambria"/>
              </a:rPr>
              <a:t>f</a:t>
            </a:r>
            <a:r>
              <a:rPr dirty="0" sz="2450" spc="45" b="1">
                <a:latin typeface="Cambria"/>
                <a:cs typeface="Cambria"/>
              </a:rPr>
              <a:t> </a:t>
            </a:r>
            <a:r>
              <a:rPr dirty="0" sz="2450" spc="45" b="1">
                <a:latin typeface="Cambria"/>
                <a:cs typeface="Cambria"/>
              </a:rPr>
              <a:t>‘</a:t>
            </a:r>
            <a:r>
              <a:rPr dirty="0" sz="2450" spc="-525" b="1">
                <a:latin typeface="Cambria"/>
                <a:cs typeface="Cambria"/>
              </a:rPr>
              <a:t>1</a:t>
            </a:r>
            <a:r>
              <a:rPr dirty="0" sz="2450" spc="40" b="1">
                <a:latin typeface="Cambria"/>
                <a:cs typeface="Cambria"/>
              </a:rPr>
              <a:t>’</a:t>
            </a:r>
            <a:r>
              <a:rPr dirty="0" sz="2450" b="1">
                <a:latin typeface="Cambria"/>
                <a:cs typeface="Cambria"/>
              </a:rPr>
              <a:t> </a:t>
            </a:r>
            <a:r>
              <a:rPr dirty="0" sz="2450" spc="5" b="1">
                <a:latin typeface="Cambria"/>
                <a:cs typeface="Cambria"/>
              </a:rPr>
              <a:t>f</a:t>
            </a:r>
            <a:r>
              <a:rPr dirty="0" sz="2450" spc="-25" b="1">
                <a:latin typeface="Cambria"/>
                <a:cs typeface="Cambria"/>
              </a:rPr>
              <a:t>o</a:t>
            </a:r>
            <a:r>
              <a:rPr dirty="0" sz="2450" b="1">
                <a:latin typeface="Cambria"/>
                <a:cs typeface="Cambria"/>
              </a:rPr>
              <a:t>r</a:t>
            </a:r>
            <a:r>
              <a:rPr dirty="0" sz="2450" spc="-35" b="1">
                <a:latin typeface="Cambria"/>
                <a:cs typeface="Cambria"/>
              </a:rPr>
              <a:t> </a:t>
            </a:r>
            <a:r>
              <a:rPr dirty="0" sz="2450" spc="-35" b="1">
                <a:latin typeface="Cambria"/>
                <a:cs typeface="Cambria"/>
              </a:rPr>
              <a:t>t</a:t>
            </a:r>
            <a:r>
              <a:rPr dirty="0" sz="2450" spc="15" b="1">
                <a:latin typeface="Cambria"/>
                <a:cs typeface="Cambria"/>
              </a:rPr>
              <a:t>h</a:t>
            </a:r>
            <a:r>
              <a:rPr dirty="0" sz="2450" spc="-60" b="1">
                <a:latin typeface="Cambria"/>
                <a:cs typeface="Cambria"/>
              </a:rPr>
              <a:t>e</a:t>
            </a:r>
            <a:r>
              <a:rPr dirty="0" sz="2450" spc="45" b="1">
                <a:latin typeface="Cambria"/>
                <a:cs typeface="Cambria"/>
              </a:rPr>
              <a:t> </a:t>
            </a:r>
            <a:r>
              <a:rPr dirty="0" sz="2450" spc="-40" b="1">
                <a:latin typeface="Cambria"/>
                <a:cs typeface="Cambria"/>
              </a:rPr>
              <a:t>r</a:t>
            </a:r>
            <a:r>
              <a:rPr dirty="0" sz="2450" spc="-65" b="1">
                <a:latin typeface="Cambria"/>
                <a:cs typeface="Cambria"/>
              </a:rPr>
              <a:t>e</a:t>
            </a:r>
            <a:r>
              <a:rPr dirty="0" sz="2450" spc="-5" b="1">
                <a:latin typeface="Cambria"/>
                <a:cs typeface="Cambria"/>
              </a:rPr>
              <a:t>s</a:t>
            </a:r>
            <a:r>
              <a:rPr dirty="0" sz="2450" spc="-40" b="1">
                <a:latin typeface="Cambria"/>
                <a:cs typeface="Cambria"/>
              </a:rPr>
              <a:t>t</a:t>
            </a:r>
            <a:r>
              <a:rPr dirty="0" sz="2450" spc="-65" b="1">
                <a:latin typeface="Cambria"/>
                <a:cs typeface="Cambria"/>
              </a:rPr>
              <a:t>e</a:t>
            </a:r>
            <a:r>
              <a:rPr dirty="0" sz="2450" spc="60" b="1">
                <a:latin typeface="Cambria"/>
                <a:cs typeface="Cambria"/>
              </a:rPr>
              <a:t>c</a:t>
            </a:r>
            <a:r>
              <a:rPr dirty="0" sz="2450" spc="65" b="1">
                <a:latin typeface="Cambria"/>
                <a:cs typeface="Cambria"/>
              </a:rPr>
              <a:t>g</a:t>
            </a:r>
            <a:r>
              <a:rPr dirty="0" sz="2450" spc="-25" b="1">
                <a:latin typeface="Cambria"/>
                <a:cs typeface="Cambria"/>
              </a:rPr>
              <a:t> </a:t>
            </a:r>
            <a:r>
              <a:rPr dirty="0" sz="2450" spc="-100" b="1">
                <a:latin typeface="Cambria"/>
                <a:cs typeface="Cambria"/>
              </a:rPr>
              <a:t>v</a:t>
            </a:r>
            <a:r>
              <a:rPr dirty="0" sz="2450" spc="-60" b="1">
                <a:latin typeface="Cambria"/>
                <a:cs typeface="Cambria"/>
              </a:rPr>
              <a:t>a</a:t>
            </a:r>
            <a:r>
              <a:rPr dirty="0" sz="2450" spc="-5" b="1">
                <a:latin typeface="Cambria"/>
                <a:cs typeface="Cambria"/>
              </a:rPr>
              <a:t>r</a:t>
            </a:r>
            <a:r>
              <a:rPr dirty="0" sz="2450" spc="-20" b="1">
                <a:latin typeface="Cambria"/>
                <a:cs typeface="Cambria"/>
              </a:rPr>
              <a:t>i</a:t>
            </a:r>
            <a:r>
              <a:rPr dirty="0" sz="2450" spc="-60" b="1">
                <a:latin typeface="Cambria"/>
                <a:cs typeface="Cambria"/>
              </a:rPr>
              <a:t>a</a:t>
            </a:r>
            <a:r>
              <a:rPr dirty="0" sz="2450" spc="-60" b="1">
                <a:latin typeface="Cambria"/>
                <a:cs typeface="Cambria"/>
              </a:rPr>
              <a:t>b</a:t>
            </a:r>
            <a:r>
              <a:rPr dirty="0" sz="2450" spc="-35" b="1">
                <a:latin typeface="Cambria"/>
                <a:cs typeface="Cambria"/>
              </a:rPr>
              <a:t>l</a:t>
            </a:r>
            <a:r>
              <a:rPr dirty="0" sz="2450" spc="-65" b="1">
                <a:latin typeface="Cambria"/>
                <a:cs typeface="Cambria"/>
              </a:rPr>
              <a:t>e</a:t>
            </a:r>
            <a:r>
              <a:rPr dirty="0" sz="2450" spc="80" b="1">
                <a:latin typeface="Cambria"/>
                <a:cs typeface="Cambria"/>
              </a:rPr>
              <a:t>.</a:t>
            </a:r>
            <a:endParaRPr sz="245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872" y="2067357"/>
            <a:ext cx="5439771" cy="4227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2024-07-07T12:10:22Z</dcterms:created>
  <dcterms:modified xsi:type="dcterms:W3CDTF">2024-07-07T12:10:22Z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2024-07-07T00:00:00Z</vt:filetime>
  </property>
</Properties>
</file>